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A45C"/>
    <a:srgbClr val="00133A"/>
    <a:srgbClr val="00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598" autoAdjust="0"/>
  </p:normalViewPr>
  <p:slideViewPr>
    <p:cSldViewPr>
      <p:cViewPr>
        <p:scale>
          <a:sx n="256" d="100"/>
          <a:sy n="256" d="100"/>
        </p:scale>
        <p:origin x="5094" y="484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343F694-BE00-4C22-B888-AF44720AFB0C}" type="datetimeFigureOut">
              <a:rPr lang="fr-FR" smtClean="0"/>
              <a:pPr/>
              <a:t>23/06/2016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19FF08-B1E5-461C-84F6-95AC6E7950F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343F694-BE00-4C22-B888-AF44720AFB0C}" type="datetimeFigureOut">
              <a:rPr lang="fr-FR" smtClean="0"/>
              <a:pPr/>
              <a:t>23/06/2016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19FF08-B1E5-461C-84F6-95AC6E7950F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343F694-BE00-4C22-B888-AF44720AFB0C}" type="datetimeFigureOut">
              <a:rPr lang="fr-FR" smtClean="0"/>
              <a:pPr/>
              <a:t>23/06/2016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19FF08-B1E5-461C-84F6-95AC6E7950F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343F694-BE00-4C22-B888-AF44720AFB0C}" type="datetimeFigureOut">
              <a:rPr lang="fr-FR" smtClean="0"/>
              <a:pPr/>
              <a:t>23/06/2016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19FF08-B1E5-461C-84F6-95AC6E7950F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343F694-BE00-4C22-B888-AF44720AFB0C}" type="datetimeFigureOut">
              <a:rPr lang="fr-FR" smtClean="0"/>
              <a:pPr/>
              <a:t>23/06/2016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19FF08-B1E5-461C-84F6-95AC6E7950F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343F694-BE00-4C22-B888-AF44720AFB0C}" type="datetimeFigureOut">
              <a:rPr lang="fr-FR" smtClean="0"/>
              <a:pPr/>
              <a:t>23/06/2016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E19FF08-B1E5-461C-84F6-95AC6E7950F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343F694-BE00-4C22-B888-AF44720AFB0C}" type="datetimeFigureOut">
              <a:rPr lang="fr-FR" smtClean="0"/>
              <a:pPr/>
              <a:t>23/06/2016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E19FF08-B1E5-461C-84F6-95AC6E7950F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343F694-BE00-4C22-B888-AF44720AFB0C}" type="datetimeFigureOut">
              <a:rPr lang="fr-FR" smtClean="0"/>
              <a:pPr/>
              <a:t>23/06/2016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E19FF08-B1E5-461C-84F6-95AC6E7950F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43F694-BE00-4C22-B888-AF44720AFB0C}" type="datetimeFigureOut">
              <a:rPr lang="fr-FR" smtClean="0"/>
              <a:pPr/>
              <a:t>23/06/2016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E19FF08-B1E5-461C-84F6-95AC6E7950F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343F694-BE00-4C22-B888-AF44720AFB0C}" type="datetimeFigureOut">
              <a:rPr lang="fr-FR" smtClean="0"/>
              <a:pPr/>
              <a:t>23/06/2016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E19FF08-B1E5-461C-84F6-95AC6E7950F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343F694-BE00-4C22-B888-AF44720AFB0C}" type="datetimeFigureOut">
              <a:rPr lang="fr-FR" smtClean="0"/>
              <a:pPr/>
              <a:t>23/06/2016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E19FF08-B1E5-461C-84F6-95AC6E7950F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43F694-BE00-4C22-B888-AF44720AFB0C}" type="datetimeFigureOut">
              <a:rPr lang="fr-FR" smtClean="0"/>
              <a:pPr/>
              <a:t>23/06/2016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9FF08-B1E5-461C-84F6-95AC6E7950F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emf"/><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357166"/>
            <a:ext cx="2928958" cy="6072230"/>
          </a:xfrm>
          <a:prstGeom prst="rect">
            <a:avLst/>
          </a:prstGeom>
          <a:ln>
            <a:solidFill>
              <a:schemeClr val="tx2">
                <a:lumMod val="20000"/>
                <a:lumOff val="80000"/>
              </a:schemeClr>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3135388" y="357166"/>
            <a:ext cx="2928958" cy="6072230"/>
          </a:xfrm>
          <a:prstGeom prst="rect">
            <a:avLst/>
          </a:prstGeom>
          <a:ln>
            <a:solidFill>
              <a:schemeClr val="tx2">
                <a:lumMod val="20000"/>
                <a:lumOff val="80000"/>
              </a:schemeClr>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ZoneTexte 21"/>
          <p:cNvSpPr txBox="1"/>
          <p:nvPr/>
        </p:nvSpPr>
        <p:spPr>
          <a:xfrm>
            <a:off x="4492718" y="2071670"/>
            <a:ext cx="184731" cy="261610"/>
          </a:xfrm>
          <a:prstGeom prst="rect">
            <a:avLst/>
          </a:prstGeom>
          <a:noFill/>
        </p:spPr>
        <p:txBody>
          <a:bodyPr wrap="none" rtlCol="0">
            <a:spAutoFit/>
          </a:bodyPr>
          <a:lstStyle/>
          <a:p>
            <a:endParaRPr lang="fr-FR" sz="1050" dirty="0">
              <a:latin typeface="Andalus" pitchFamily="18" charset="-78"/>
              <a:cs typeface="Andalus" pitchFamily="18" charset="-78"/>
            </a:endParaRPr>
          </a:p>
        </p:txBody>
      </p:sp>
      <p:sp>
        <p:nvSpPr>
          <p:cNvPr id="102" name="Rectangle 101"/>
          <p:cNvSpPr/>
          <p:nvPr/>
        </p:nvSpPr>
        <p:spPr>
          <a:xfrm>
            <a:off x="6064346" y="357166"/>
            <a:ext cx="2928958" cy="6072230"/>
          </a:xfrm>
          <a:prstGeom prst="rect">
            <a:avLst/>
          </a:prstGeom>
          <a:ln>
            <a:solidFill>
              <a:schemeClr val="tx2">
                <a:lumMod val="20000"/>
                <a:lumOff val="80000"/>
              </a:schemeClr>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a:p>
        </p:txBody>
      </p:sp>
      <p:pic>
        <p:nvPicPr>
          <p:cNvPr id="103" name="Picture 3" descr="G:\صور المجلة\Sans t.jpg"/>
          <p:cNvPicPr>
            <a:picLocks noChangeAspect="1" noChangeArrowheads="1"/>
          </p:cNvPicPr>
          <p:nvPr/>
        </p:nvPicPr>
        <p:blipFill>
          <a:blip r:embed="rId2" cstate="print"/>
          <a:srcRect/>
          <a:stretch>
            <a:fillRect/>
          </a:stretch>
        </p:blipFill>
        <p:spPr bwMode="auto">
          <a:xfrm>
            <a:off x="3571868" y="4929198"/>
            <a:ext cx="2143140" cy="1303674"/>
          </a:xfrm>
          <a:prstGeom prst="rect">
            <a:avLst/>
          </a:prstGeom>
          <a:noFill/>
          <a:ln w="41275">
            <a:solidFill>
              <a:schemeClr val="tx2"/>
            </a:solidFill>
          </a:ln>
          <a:scene3d>
            <a:camera prst="obliqueTopRight"/>
            <a:lightRig rig="threePt" dir="t"/>
          </a:scene3d>
          <a:sp3d>
            <a:bevelT w="114300" prst="artDeco"/>
            <a:bevelB w="114300" prst="artDeco"/>
          </a:sp3d>
        </p:spPr>
      </p:pic>
      <p:pic>
        <p:nvPicPr>
          <p:cNvPr id="104" name="Picture 6" descr="G:\صور المجلة\Sa.jpg"/>
          <p:cNvPicPr>
            <a:picLocks noChangeAspect="1" noChangeArrowheads="1"/>
          </p:cNvPicPr>
          <p:nvPr/>
        </p:nvPicPr>
        <p:blipFill>
          <a:blip r:embed="rId3" cstate="print"/>
          <a:srcRect/>
          <a:stretch>
            <a:fillRect/>
          </a:stretch>
        </p:blipFill>
        <p:spPr bwMode="auto">
          <a:xfrm>
            <a:off x="3278264" y="3286124"/>
            <a:ext cx="1285876" cy="1428760"/>
          </a:xfrm>
          <a:prstGeom prst="rect">
            <a:avLst/>
          </a:prstGeom>
          <a:noFill/>
          <a:ln w="41275">
            <a:solidFill>
              <a:schemeClr val="tx2"/>
            </a:solidFill>
          </a:ln>
          <a:scene3d>
            <a:camera prst="obliqueTopRight"/>
            <a:lightRig rig="threePt" dir="t"/>
          </a:scene3d>
          <a:sp3d>
            <a:bevelT w="114300" prst="artDeco"/>
            <a:bevelB w="114300" prst="artDeco"/>
          </a:sp3d>
        </p:spPr>
      </p:pic>
      <p:pic>
        <p:nvPicPr>
          <p:cNvPr id="107" name="Picture 4" descr="G:\صور المجلة\Sans tit.jpg"/>
          <p:cNvPicPr>
            <a:picLocks noChangeAspect="1" noChangeArrowheads="1"/>
          </p:cNvPicPr>
          <p:nvPr/>
        </p:nvPicPr>
        <p:blipFill>
          <a:blip r:embed="rId4"/>
          <a:srcRect/>
          <a:stretch>
            <a:fillRect/>
          </a:stretch>
        </p:blipFill>
        <p:spPr bwMode="auto">
          <a:xfrm>
            <a:off x="4714876" y="3000372"/>
            <a:ext cx="1214446" cy="1353588"/>
          </a:xfrm>
          <a:prstGeom prst="rect">
            <a:avLst/>
          </a:prstGeom>
          <a:noFill/>
          <a:ln w="41275">
            <a:solidFill>
              <a:schemeClr val="tx2"/>
            </a:solidFill>
          </a:ln>
          <a:scene3d>
            <a:camera prst="obliqueTopRight"/>
            <a:lightRig rig="threePt" dir="t"/>
          </a:scene3d>
          <a:sp3d>
            <a:bevelT w="114300" prst="artDeco"/>
            <a:bevelB w="114300" prst="artDeco"/>
          </a:sp3d>
        </p:spPr>
      </p:pic>
      <p:pic>
        <p:nvPicPr>
          <p:cNvPr id="108" name="Picture 5" descr="G:\صور المجلة\S.jpg"/>
          <p:cNvPicPr>
            <a:picLocks noChangeAspect="1" noChangeArrowheads="1"/>
          </p:cNvPicPr>
          <p:nvPr/>
        </p:nvPicPr>
        <p:blipFill>
          <a:blip r:embed="rId5" cstate="print"/>
          <a:srcRect/>
          <a:stretch>
            <a:fillRect/>
          </a:stretch>
        </p:blipFill>
        <p:spPr bwMode="auto">
          <a:xfrm>
            <a:off x="3500430" y="1500174"/>
            <a:ext cx="2214578" cy="1357322"/>
          </a:xfrm>
          <a:prstGeom prst="rect">
            <a:avLst/>
          </a:prstGeom>
          <a:noFill/>
          <a:ln w="41275">
            <a:solidFill>
              <a:schemeClr val="tx2"/>
            </a:solidFill>
          </a:ln>
          <a:scene3d>
            <a:camera prst="obliqueTopRight"/>
            <a:lightRig rig="threePt" dir="t"/>
          </a:scene3d>
          <a:sp3d>
            <a:bevelT w="114300" prst="artDeco"/>
            <a:bevelB w="114300" prst="artDeco"/>
          </a:sp3d>
        </p:spPr>
      </p:pic>
      <p:sp>
        <p:nvSpPr>
          <p:cNvPr id="109" name="ZoneTexte 108"/>
          <p:cNvSpPr txBox="1"/>
          <p:nvPr/>
        </p:nvSpPr>
        <p:spPr>
          <a:xfrm>
            <a:off x="3421140" y="558209"/>
            <a:ext cx="2500330" cy="584775"/>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1"/>
            <a:r>
              <a:rPr lang="ar-TN" sz="1600" b="1" spc="50" dirty="0" smtClean="0">
                <a:ln w="11430"/>
                <a:solidFill>
                  <a:srgbClr val="C00000"/>
                </a:solidFill>
                <a:effectLst>
                  <a:outerShdw blurRad="76200" dist="50800" dir="5400000" algn="tl" rotWithShape="0">
                    <a:srgbClr val="000000">
                      <a:alpha val="65000"/>
                    </a:srgbClr>
                  </a:outerShdw>
                </a:effectLst>
                <a:cs typeface="Andalus" pitchFamily="2" charset="-78"/>
              </a:rPr>
              <a:t>معدات وتجهيزات إسعاف وإطفاء قديمة</a:t>
            </a:r>
            <a:endParaRPr lang="fr-FR" sz="1600" b="1" spc="50" dirty="0">
              <a:ln w="11430"/>
              <a:solidFill>
                <a:srgbClr val="C00000"/>
              </a:solidFill>
              <a:effectLst>
                <a:outerShdw blurRad="76200" dist="50800" dir="5400000" algn="tl" rotWithShape="0">
                  <a:srgbClr val="000000">
                    <a:alpha val="65000"/>
                  </a:srgbClr>
                </a:outerShdw>
              </a:effectLst>
              <a:cs typeface="Andalus" pitchFamily="2" charset="-78"/>
            </a:endParaRPr>
          </a:p>
        </p:txBody>
      </p:sp>
      <p:pic>
        <p:nvPicPr>
          <p:cNvPr id="111" name="Picture 2" descr="G:\ \صور المجلة\370.jpg"/>
          <p:cNvPicPr>
            <a:picLocks noChangeAspect="1" noChangeArrowheads="1"/>
          </p:cNvPicPr>
          <p:nvPr/>
        </p:nvPicPr>
        <p:blipFill>
          <a:blip r:embed="rId6" cstate="print"/>
          <a:srcRect/>
          <a:stretch>
            <a:fillRect/>
          </a:stretch>
        </p:blipFill>
        <p:spPr bwMode="auto">
          <a:xfrm>
            <a:off x="6350098" y="897320"/>
            <a:ext cx="1000132" cy="2244091"/>
          </a:xfrm>
          <a:prstGeom prst="rect">
            <a:avLst/>
          </a:prstGeom>
          <a:noFill/>
          <a:ln w="25400">
            <a:solidFill>
              <a:schemeClr val="tx2">
                <a:lumMod val="75000"/>
              </a:schemeClr>
            </a:solidFill>
          </a:ln>
          <a:scene3d>
            <a:camera prst="orthographicFront"/>
            <a:lightRig rig="threePt" dir="t"/>
          </a:scene3d>
          <a:sp3d>
            <a:bevelT prst="angle"/>
          </a:sp3d>
        </p:spPr>
      </p:pic>
      <p:pic>
        <p:nvPicPr>
          <p:cNvPr id="112" name="Picture 3" descr="G:\ \صور المجلة\338.jpg"/>
          <p:cNvPicPr>
            <a:picLocks noChangeAspect="1" noChangeArrowheads="1"/>
          </p:cNvPicPr>
          <p:nvPr/>
        </p:nvPicPr>
        <p:blipFill>
          <a:blip r:embed="rId7" cstate="print"/>
          <a:srcRect/>
          <a:stretch>
            <a:fillRect/>
          </a:stretch>
        </p:blipFill>
        <p:spPr bwMode="auto">
          <a:xfrm>
            <a:off x="7778858" y="894618"/>
            <a:ext cx="1000132" cy="2248630"/>
          </a:xfrm>
          <a:prstGeom prst="rect">
            <a:avLst/>
          </a:prstGeom>
          <a:noFill/>
          <a:ln w="25400">
            <a:solidFill>
              <a:schemeClr val="tx2">
                <a:lumMod val="75000"/>
              </a:schemeClr>
            </a:solidFill>
          </a:ln>
          <a:scene3d>
            <a:camera prst="orthographicFront"/>
            <a:lightRig rig="threePt" dir="t"/>
          </a:scene3d>
          <a:sp3d>
            <a:bevelT prst="angle"/>
          </a:sp3d>
        </p:spPr>
      </p:pic>
      <p:pic>
        <p:nvPicPr>
          <p:cNvPr id="114" name="Picture 5" descr="G:\ \صور المجلة\10.jpg"/>
          <p:cNvPicPr>
            <a:picLocks noChangeAspect="1" noChangeArrowheads="1"/>
          </p:cNvPicPr>
          <p:nvPr/>
        </p:nvPicPr>
        <p:blipFill>
          <a:blip r:embed="rId8" cstate="print"/>
          <a:srcRect/>
          <a:stretch>
            <a:fillRect/>
          </a:stretch>
        </p:blipFill>
        <p:spPr bwMode="auto">
          <a:xfrm>
            <a:off x="7778858" y="3714752"/>
            <a:ext cx="1000132" cy="2225987"/>
          </a:xfrm>
          <a:prstGeom prst="rect">
            <a:avLst/>
          </a:prstGeom>
          <a:noFill/>
          <a:ln w="25400">
            <a:solidFill>
              <a:schemeClr val="tx2">
                <a:lumMod val="75000"/>
              </a:schemeClr>
            </a:solidFill>
          </a:ln>
          <a:scene3d>
            <a:camera prst="orthographicFront"/>
            <a:lightRig rig="threePt" dir="t"/>
          </a:scene3d>
          <a:sp3d>
            <a:bevelT prst="angle"/>
          </a:sp3d>
        </p:spPr>
      </p:pic>
      <p:sp>
        <p:nvSpPr>
          <p:cNvPr id="115" name="ZoneTexte 114"/>
          <p:cNvSpPr txBox="1"/>
          <p:nvPr/>
        </p:nvSpPr>
        <p:spPr>
          <a:xfrm>
            <a:off x="6438774" y="447240"/>
            <a:ext cx="2125903" cy="338554"/>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1600" b="1" spc="50" dirty="0" smtClean="0">
                <a:ln w="11430"/>
                <a:solidFill>
                  <a:srgbClr val="C00000"/>
                </a:solidFill>
                <a:effectLst>
                  <a:outerShdw blurRad="76200" dist="50800" dir="5400000" algn="tl" rotWithShape="0">
                    <a:srgbClr val="000000">
                      <a:alpha val="65000"/>
                    </a:srgbClr>
                  </a:outerShdw>
                </a:effectLst>
                <a:cs typeface="Andalus" pitchFamily="2" charset="-78"/>
              </a:rPr>
              <a:t>لمحة عن أزياء الحماية المدنية</a:t>
            </a:r>
            <a:endParaRPr lang="fr-FR" sz="1600" b="1" spc="50" dirty="0">
              <a:ln w="11430"/>
              <a:solidFill>
                <a:srgbClr val="C00000"/>
              </a:solidFill>
              <a:effectLst>
                <a:outerShdw blurRad="76200" dist="50800" dir="5400000" algn="tl" rotWithShape="0">
                  <a:srgbClr val="000000">
                    <a:alpha val="65000"/>
                  </a:srgbClr>
                </a:outerShdw>
              </a:effectLst>
              <a:cs typeface="Andalus" pitchFamily="2" charset="-78"/>
            </a:endParaRPr>
          </a:p>
        </p:txBody>
      </p:sp>
      <p:pic>
        <p:nvPicPr>
          <p:cNvPr id="113" name="Picture 4" descr="G:\ \صور المجلة\14.jpg"/>
          <p:cNvPicPr>
            <a:picLocks noChangeAspect="1" noChangeArrowheads="1"/>
          </p:cNvPicPr>
          <p:nvPr/>
        </p:nvPicPr>
        <p:blipFill>
          <a:blip r:embed="rId9" cstate="print"/>
          <a:srcRect/>
          <a:stretch>
            <a:fillRect/>
          </a:stretch>
        </p:blipFill>
        <p:spPr bwMode="auto">
          <a:xfrm>
            <a:off x="6350098" y="3687101"/>
            <a:ext cx="1000132" cy="2242229"/>
          </a:xfrm>
          <a:prstGeom prst="rect">
            <a:avLst/>
          </a:prstGeom>
          <a:noFill/>
          <a:ln w="25400">
            <a:solidFill>
              <a:schemeClr val="tx2">
                <a:lumMod val="75000"/>
              </a:schemeClr>
            </a:solidFill>
          </a:ln>
          <a:scene3d>
            <a:camera prst="orthographicFront"/>
            <a:lightRig rig="threePt" dir="t"/>
          </a:scene3d>
          <a:sp3d>
            <a:bevelT prst="angle"/>
          </a:sp3d>
        </p:spPr>
      </p:pic>
      <p:sp>
        <p:nvSpPr>
          <p:cNvPr id="12" name="ZoneTexte 11"/>
          <p:cNvSpPr txBox="1"/>
          <p:nvPr/>
        </p:nvSpPr>
        <p:spPr>
          <a:xfrm>
            <a:off x="285720" y="1391181"/>
            <a:ext cx="2857520" cy="1323439"/>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1"/>
            <a:r>
              <a:rPr lang="fr-FR" sz="4000" b="1" spc="50" dirty="0" smtClean="0">
                <a:ln w="11430"/>
                <a:solidFill>
                  <a:schemeClr val="tx2">
                    <a:lumMod val="50000"/>
                  </a:schemeClr>
                </a:solidFill>
                <a:effectLst>
                  <a:outerShdw blurRad="76200" dist="50800" dir="5400000" algn="tl" rotWithShape="0">
                    <a:srgbClr val="000000">
                      <a:alpha val="65000"/>
                    </a:srgbClr>
                  </a:outerShdw>
                </a:effectLst>
                <a:cs typeface="Andalus" pitchFamily="2" charset="-78"/>
              </a:rPr>
              <a:t>  </a:t>
            </a:r>
            <a:r>
              <a:rPr lang="ar-TN" sz="4000" b="1" spc="50" dirty="0" smtClean="0">
                <a:ln w="11430"/>
                <a:solidFill>
                  <a:schemeClr val="tx2">
                    <a:lumMod val="50000"/>
                  </a:schemeClr>
                </a:solidFill>
                <a:effectLst>
                  <a:outerShdw blurRad="76200" dist="50800" dir="5400000" algn="tl" rotWithShape="0">
                    <a:srgbClr val="000000">
                      <a:alpha val="65000"/>
                    </a:srgbClr>
                  </a:outerShdw>
                </a:effectLst>
                <a:cs typeface="Andalus" pitchFamily="2" charset="-78"/>
              </a:rPr>
              <a:t>معرض</a:t>
            </a:r>
            <a:endParaRPr lang="fr-FR" sz="4000" b="1" spc="50" dirty="0" smtClean="0">
              <a:ln w="11430"/>
              <a:solidFill>
                <a:schemeClr val="tx2">
                  <a:lumMod val="50000"/>
                </a:schemeClr>
              </a:solidFill>
              <a:effectLst>
                <a:outerShdw blurRad="76200" dist="50800" dir="5400000" algn="tl" rotWithShape="0">
                  <a:srgbClr val="000000">
                    <a:alpha val="65000"/>
                  </a:srgbClr>
                </a:outerShdw>
              </a:effectLst>
              <a:cs typeface="Andalus" pitchFamily="2" charset="-78"/>
            </a:endParaRPr>
          </a:p>
          <a:p>
            <a:pPr algn="ctr" rtl="1"/>
            <a:r>
              <a:rPr lang="ar-TN" sz="4000" b="1" spc="50" dirty="0" smtClean="0">
                <a:ln w="11430"/>
                <a:solidFill>
                  <a:schemeClr val="tx2">
                    <a:lumMod val="50000"/>
                  </a:schemeClr>
                </a:solidFill>
                <a:effectLst>
                  <a:outerShdw blurRad="76200" dist="50800" dir="5400000" algn="tl" rotWithShape="0">
                    <a:srgbClr val="000000">
                      <a:alpha val="65000"/>
                    </a:srgbClr>
                  </a:outerShdw>
                </a:effectLst>
                <a:cs typeface="Andalus" pitchFamily="2" charset="-78"/>
              </a:rPr>
              <a:t> الحماية المدنية</a:t>
            </a:r>
            <a:endParaRPr lang="fr-FR" sz="4000" b="1" spc="50" dirty="0">
              <a:ln w="11430"/>
              <a:solidFill>
                <a:schemeClr val="tx2">
                  <a:lumMod val="50000"/>
                </a:schemeClr>
              </a:solidFill>
              <a:effectLst>
                <a:outerShdw blurRad="76200" dist="50800" dir="5400000" algn="tl" rotWithShape="0">
                  <a:srgbClr val="000000">
                    <a:alpha val="65000"/>
                  </a:srgbClr>
                </a:outerShdw>
              </a:effectLst>
              <a:cs typeface="Andalus" pitchFamily="2" charset="-78"/>
            </a:endParaRPr>
          </a:p>
        </p:txBody>
      </p:sp>
      <p:pic>
        <p:nvPicPr>
          <p:cNvPr id="13" name="Picture 2"/>
          <p:cNvPicPr>
            <a:picLocks noChangeAspect="1" noChangeArrowheads="1"/>
          </p:cNvPicPr>
          <p:nvPr/>
        </p:nvPicPr>
        <p:blipFill>
          <a:blip r:embed="rId10" cstate="print">
            <a:lum bright="-22000"/>
          </a:blip>
          <a:srcRect/>
          <a:stretch>
            <a:fillRect/>
          </a:stretch>
        </p:blipFill>
        <p:spPr bwMode="auto">
          <a:xfrm>
            <a:off x="2500298" y="422634"/>
            <a:ext cx="420776" cy="577474"/>
          </a:xfrm>
          <a:prstGeom prst="rect">
            <a:avLst/>
          </a:prstGeom>
          <a:noFill/>
          <a:ln w="9525">
            <a:noFill/>
            <a:miter lim="800000"/>
            <a:headEnd/>
            <a:tailEnd/>
          </a:ln>
          <a:effectLst/>
        </p:spPr>
      </p:pic>
      <p:pic>
        <p:nvPicPr>
          <p:cNvPr id="14" name="Picture 3" descr="C:\Documents and Settings\versus11\Bureau\Mes images\Dtunisie.emf"/>
          <p:cNvPicPr>
            <a:picLocks noChangeAspect="1" noChangeArrowheads="1"/>
          </p:cNvPicPr>
          <p:nvPr/>
        </p:nvPicPr>
        <p:blipFill>
          <a:blip r:embed="rId11">
            <a:lum bright="-22000"/>
          </a:blip>
          <a:srcRect/>
          <a:stretch>
            <a:fillRect/>
          </a:stretch>
        </p:blipFill>
        <p:spPr bwMode="auto">
          <a:xfrm>
            <a:off x="293572" y="481062"/>
            <a:ext cx="563652" cy="447608"/>
          </a:xfrm>
          <a:prstGeom prst="rect">
            <a:avLst/>
          </a:prstGeom>
          <a:noFill/>
        </p:spPr>
      </p:pic>
      <p:sp>
        <p:nvSpPr>
          <p:cNvPr id="118" name="ZoneTexte 117"/>
          <p:cNvSpPr txBox="1"/>
          <p:nvPr/>
        </p:nvSpPr>
        <p:spPr>
          <a:xfrm>
            <a:off x="876134" y="425215"/>
            <a:ext cx="1624164" cy="646331"/>
          </a:xfrm>
          <a:prstGeom prst="rect">
            <a:avLst/>
          </a:prstGeom>
          <a:noFill/>
        </p:spPr>
        <p:txBody>
          <a:bodyPr wrap="none" rtlCol="0">
            <a:spAutoFit/>
          </a:bodyPr>
          <a:lstStyle/>
          <a:p>
            <a:pPr algn="ctr" rtl="1"/>
            <a:r>
              <a:rPr lang="ar-TN" sz="1200" dirty="0" smtClean="0">
                <a:solidFill>
                  <a:srgbClr val="00133A"/>
                </a:solidFill>
                <a:latin typeface="Andalus" pitchFamily="18" charset="-78"/>
                <a:cs typeface="Andalus" pitchFamily="18" charset="-78"/>
              </a:rPr>
              <a:t>الجمهورية التونسية</a:t>
            </a:r>
          </a:p>
          <a:p>
            <a:pPr algn="ctr" rtl="1"/>
            <a:r>
              <a:rPr lang="ar-TN" sz="1200" dirty="0" smtClean="0">
                <a:solidFill>
                  <a:srgbClr val="00133A"/>
                </a:solidFill>
                <a:latin typeface="Andalus" pitchFamily="18" charset="-78"/>
                <a:cs typeface="Andalus" pitchFamily="18" charset="-78"/>
              </a:rPr>
              <a:t>وزارة الداخلية</a:t>
            </a:r>
          </a:p>
          <a:p>
            <a:pPr algn="ctr" rtl="1"/>
            <a:r>
              <a:rPr lang="ar-TN" sz="1200" dirty="0" smtClean="0">
                <a:solidFill>
                  <a:srgbClr val="00133A"/>
                </a:solidFill>
                <a:latin typeface="Andalus" pitchFamily="18" charset="-78"/>
                <a:cs typeface="Andalus" pitchFamily="18" charset="-78"/>
              </a:rPr>
              <a:t>الديوان الوطني للحماية المدنية</a:t>
            </a:r>
            <a:endParaRPr lang="fr-FR" sz="1200" dirty="0">
              <a:solidFill>
                <a:srgbClr val="00133A"/>
              </a:solidFill>
              <a:latin typeface="Andalus" pitchFamily="18" charset="-78"/>
              <a:cs typeface="Andalus" pitchFamily="18" charset="-78"/>
            </a:endParaRPr>
          </a:p>
        </p:txBody>
      </p:sp>
      <p:sp>
        <p:nvSpPr>
          <p:cNvPr id="119" name="ZoneTexte 118"/>
          <p:cNvSpPr txBox="1"/>
          <p:nvPr/>
        </p:nvSpPr>
        <p:spPr>
          <a:xfrm>
            <a:off x="7707420" y="3152001"/>
            <a:ext cx="1293736" cy="461665"/>
          </a:xfrm>
          <a:prstGeom prst="rect">
            <a:avLst/>
          </a:prstGeom>
          <a:noFill/>
        </p:spPr>
        <p:txBody>
          <a:bodyPr wrap="square" rtlCol="0">
            <a:spAutoFit/>
          </a:bodyPr>
          <a:lstStyle/>
          <a:p>
            <a:pPr algn="ctr" rtl="1"/>
            <a:r>
              <a:rPr lang="ar-TN" sz="1200" b="1" dirty="0" smtClean="0">
                <a:solidFill>
                  <a:srgbClr val="002060"/>
                </a:solidFill>
                <a:latin typeface="Andalus" pitchFamily="18" charset="-78"/>
                <a:cs typeface="Andalus" pitchFamily="18" charset="-78"/>
              </a:rPr>
              <a:t>زى رجل إطفاء فجر الاستقلال</a:t>
            </a:r>
            <a:endParaRPr lang="fr-FR" sz="1200" b="1" dirty="0">
              <a:solidFill>
                <a:srgbClr val="002060"/>
              </a:solidFill>
              <a:latin typeface="Andalus" pitchFamily="18" charset="-78"/>
              <a:cs typeface="Andalus" pitchFamily="18" charset="-78"/>
            </a:endParaRPr>
          </a:p>
        </p:txBody>
      </p:sp>
      <p:sp>
        <p:nvSpPr>
          <p:cNvPr id="120" name="ZoneTexte 119"/>
          <p:cNvSpPr txBox="1"/>
          <p:nvPr/>
        </p:nvSpPr>
        <p:spPr>
          <a:xfrm>
            <a:off x="6135784" y="3181649"/>
            <a:ext cx="1357322" cy="461665"/>
          </a:xfrm>
          <a:prstGeom prst="rect">
            <a:avLst/>
          </a:prstGeom>
          <a:noFill/>
        </p:spPr>
        <p:txBody>
          <a:bodyPr wrap="square" rtlCol="0">
            <a:spAutoFit/>
          </a:bodyPr>
          <a:lstStyle/>
          <a:p>
            <a:pPr algn="ctr" rtl="1"/>
            <a:r>
              <a:rPr lang="ar-TN" sz="1200" b="1" dirty="0" smtClean="0">
                <a:solidFill>
                  <a:srgbClr val="002060"/>
                </a:solidFill>
                <a:latin typeface="Andalus" pitchFamily="18" charset="-78"/>
                <a:cs typeface="Andalus" pitchFamily="18" charset="-78"/>
              </a:rPr>
              <a:t>زى الوقاية المدنية في السبعينات</a:t>
            </a:r>
            <a:endParaRPr lang="fr-FR" sz="1200" b="1" dirty="0">
              <a:solidFill>
                <a:srgbClr val="002060"/>
              </a:solidFill>
              <a:latin typeface="Andalus" pitchFamily="18" charset="-78"/>
              <a:cs typeface="Andalus" pitchFamily="18" charset="-78"/>
            </a:endParaRPr>
          </a:p>
        </p:txBody>
      </p:sp>
      <p:sp>
        <p:nvSpPr>
          <p:cNvPr id="121" name="ZoneTexte 120"/>
          <p:cNvSpPr txBox="1"/>
          <p:nvPr/>
        </p:nvSpPr>
        <p:spPr>
          <a:xfrm>
            <a:off x="7564544" y="5929330"/>
            <a:ext cx="1357322" cy="461665"/>
          </a:xfrm>
          <a:prstGeom prst="rect">
            <a:avLst/>
          </a:prstGeom>
          <a:noFill/>
        </p:spPr>
        <p:txBody>
          <a:bodyPr wrap="square" rtlCol="0">
            <a:spAutoFit/>
          </a:bodyPr>
          <a:lstStyle/>
          <a:p>
            <a:pPr algn="ctr" rtl="1"/>
            <a:r>
              <a:rPr lang="ar-TN" sz="1200" b="1" dirty="0" smtClean="0">
                <a:solidFill>
                  <a:srgbClr val="002060"/>
                </a:solidFill>
                <a:latin typeface="Andalus" pitchFamily="18" charset="-78"/>
                <a:cs typeface="Andalus" pitchFamily="18" charset="-78"/>
              </a:rPr>
              <a:t>زى الحماية المدنية في الثمانينات</a:t>
            </a:r>
            <a:endParaRPr lang="fr-FR" sz="1200" b="1" dirty="0">
              <a:solidFill>
                <a:srgbClr val="002060"/>
              </a:solidFill>
              <a:latin typeface="Andalus" pitchFamily="18" charset="-78"/>
              <a:cs typeface="Andalus" pitchFamily="18" charset="-78"/>
            </a:endParaRPr>
          </a:p>
        </p:txBody>
      </p:sp>
      <p:sp>
        <p:nvSpPr>
          <p:cNvPr id="122" name="ZoneTexte 121"/>
          <p:cNvSpPr txBox="1"/>
          <p:nvPr/>
        </p:nvSpPr>
        <p:spPr>
          <a:xfrm>
            <a:off x="6278660" y="5929330"/>
            <a:ext cx="1225015" cy="276999"/>
          </a:xfrm>
          <a:prstGeom prst="rect">
            <a:avLst/>
          </a:prstGeom>
          <a:noFill/>
        </p:spPr>
        <p:txBody>
          <a:bodyPr wrap="none" rtlCol="0">
            <a:spAutoFit/>
          </a:bodyPr>
          <a:lstStyle/>
          <a:p>
            <a:pPr algn="ctr" rtl="1"/>
            <a:r>
              <a:rPr lang="ar-TN" sz="1200" b="1" dirty="0" smtClean="0">
                <a:solidFill>
                  <a:srgbClr val="002060"/>
                </a:solidFill>
                <a:latin typeface="Andalus" pitchFamily="18" charset="-78"/>
                <a:cs typeface="Andalus" pitchFamily="18" charset="-78"/>
              </a:rPr>
              <a:t>زى حماية مدنية حديث</a:t>
            </a:r>
            <a:endParaRPr lang="fr-FR" sz="1200" b="1" dirty="0">
              <a:solidFill>
                <a:srgbClr val="002060"/>
              </a:solidFill>
              <a:latin typeface="Andalus" pitchFamily="18" charset="-78"/>
              <a:cs typeface="Andalus" pitchFamily="18" charset="-78"/>
            </a:endParaRPr>
          </a:p>
        </p:txBody>
      </p:sp>
      <p:pic>
        <p:nvPicPr>
          <p:cNvPr id="2" name="Picture 2" descr="C:\Users\pc\Desktop\احتفالات\عيد قوات الأمن الداخلي 18 أفريل 2016\الإستعدادات للمعرض\DSC_2318.JPG"/>
          <p:cNvPicPr>
            <a:picLocks noChangeAspect="1" noChangeArrowheads="1"/>
          </p:cNvPicPr>
          <p:nvPr/>
        </p:nvPicPr>
        <p:blipFill>
          <a:blip r:embed="rId12" cstate="print"/>
          <a:srcRect l="21875" t="9375" r="21875"/>
          <a:stretch>
            <a:fillRect/>
          </a:stretch>
        </p:blipFill>
        <p:spPr bwMode="auto">
          <a:xfrm>
            <a:off x="285720" y="2714620"/>
            <a:ext cx="2786082" cy="3500462"/>
          </a:xfrm>
          <a:prstGeom prst="rect">
            <a:avLst/>
          </a:prstGeom>
          <a:ln>
            <a:noFill/>
          </a:ln>
          <a:effectLst>
            <a:softEdge rad="112500"/>
          </a:effectLst>
        </p:spPr>
      </p:pic>
      <p:pic>
        <p:nvPicPr>
          <p:cNvPr id="28" name="Picture 5" descr="G:\ \صور المجلة\10.jpg"/>
          <p:cNvPicPr>
            <a:picLocks noChangeAspect="1" noChangeArrowheads="1"/>
          </p:cNvPicPr>
          <p:nvPr/>
        </p:nvPicPr>
        <p:blipFill>
          <a:blip r:embed="rId8" cstate="print">
            <a:lum/>
          </a:blip>
          <a:srcRect l="45833" t="9628" r="52833" b="87163"/>
          <a:stretch>
            <a:fillRect/>
          </a:stretch>
        </p:blipFill>
        <p:spPr bwMode="auto">
          <a:xfrm rot="10800000" flipH="1" flipV="1">
            <a:off x="8266463" y="4000504"/>
            <a:ext cx="91751" cy="7143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143240" y="357166"/>
            <a:ext cx="2928958" cy="6072230"/>
          </a:xfrm>
          <a:prstGeom prst="rect">
            <a:avLst/>
          </a:prstGeom>
          <a:solidFill>
            <a:schemeClr val="accent1">
              <a:alpha val="42000"/>
            </a:schemeClr>
          </a:solidFill>
          <a:ln>
            <a:solidFill>
              <a:schemeClr val="tx2">
                <a:lumMod val="20000"/>
                <a:lumOff val="80000"/>
              </a:schemeClr>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65" name="Rectangle 64"/>
          <p:cNvSpPr/>
          <p:nvPr/>
        </p:nvSpPr>
        <p:spPr>
          <a:xfrm>
            <a:off x="214282" y="357166"/>
            <a:ext cx="2928958" cy="6072230"/>
          </a:xfrm>
          <a:prstGeom prst="rect">
            <a:avLst/>
          </a:prstGeom>
          <a:solidFill>
            <a:schemeClr val="accent1">
              <a:alpha val="42000"/>
            </a:schemeClr>
          </a:solidFill>
          <a:ln>
            <a:solidFill>
              <a:schemeClr val="tx2">
                <a:lumMod val="20000"/>
                <a:lumOff val="80000"/>
              </a:schemeClr>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67" name="Rectangle 66"/>
          <p:cNvSpPr/>
          <p:nvPr/>
        </p:nvSpPr>
        <p:spPr>
          <a:xfrm>
            <a:off x="5429256" y="357166"/>
            <a:ext cx="652466" cy="6072230"/>
          </a:xfrm>
          <a:prstGeom prst="rect">
            <a:avLst/>
          </a:prstGeom>
          <a:ln>
            <a:solidFill>
              <a:schemeClr val="tx2">
                <a:lumMod val="20000"/>
                <a:lumOff val="80000"/>
              </a:schemeClr>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p:cNvSpPr/>
          <p:nvPr/>
        </p:nvSpPr>
        <p:spPr>
          <a:xfrm>
            <a:off x="2490774" y="357166"/>
            <a:ext cx="652466" cy="6072230"/>
          </a:xfrm>
          <a:prstGeom prst="rect">
            <a:avLst/>
          </a:prstGeom>
          <a:ln>
            <a:solidFill>
              <a:schemeClr val="tx2">
                <a:lumMod val="20000"/>
                <a:lumOff val="80000"/>
              </a:schemeClr>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6072198" y="357166"/>
            <a:ext cx="2928958" cy="6072230"/>
          </a:xfrm>
          <a:prstGeom prst="rect">
            <a:avLst/>
          </a:prstGeom>
          <a:ln>
            <a:solidFill>
              <a:schemeClr val="tx2">
                <a:lumMod val="20000"/>
                <a:lumOff val="80000"/>
              </a:schemeClr>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p:cNvSpPr txBox="1"/>
          <p:nvPr/>
        </p:nvSpPr>
        <p:spPr>
          <a:xfrm>
            <a:off x="6786578" y="500042"/>
            <a:ext cx="1386725" cy="40011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1"/>
            <a:r>
              <a:rPr lang="ar-TN"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Andalus" pitchFamily="2" charset="-78"/>
              </a:rPr>
              <a:t>الإفتتاحية</a:t>
            </a:r>
            <a:endParaRPr lang="fr-FR"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Andalus" pitchFamily="2" charset="-78"/>
            </a:endParaRPr>
          </a:p>
        </p:txBody>
      </p:sp>
      <p:sp>
        <p:nvSpPr>
          <p:cNvPr id="17" name="ZoneTexte 16"/>
          <p:cNvSpPr txBox="1"/>
          <p:nvPr/>
        </p:nvSpPr>
        <p:spPr>
          <a:xfrm>
            <a:off x="6143636" y="1071546"/>
            <a:ext cx="2786082" cy="4848443"/>
          </a:xfrm>
          <a:prstGeom prst="rect">
            <a:avLst/>
          </a:prstGeom>
          <a:noFill/>
        </p:spPr>
        <p:txBody>
          <a:bodyPr wrap="square" rtlCol="0">
            <a:spAutoFit/>
          </a:bodyPr>
          <a:lstStyle/>
          <a:p>
            <a:pPr algn="justLow" rtl="1">
              <a:lnSpc>
                <a:spcPct val="150000"/>
              </a:lnSpc>
            </a:pPr>
            <a:r>
              <a:rPr lang="ar-TN" sz="1150" dirty="0" smtClean="0">
                <a:latin typeface="Andalus" pitchFamily="18" charset="-78"/>
                <a:cs typeface="Andalus" pitchFamily="18" charset="-78"/>
              </a:rPr>
              <a:t>يعتبر معرض الديوان الوطني للحماية المدنية انجازات رائدة التي تحققت بفضل العزيمة الصادقة،إضافة إلى دعمه لأواصر الترابط والتقارب بين الأجيال</a:t>
            </a:r>
            <a:r>
              <a:rPr lang="fr-FR" sz="1150" dirty="0" smtClean="0">
                <a:latin typeface="Andalus" pitchFamily="18" charset="-78"/>
                <a:cs typeface="Andalus" pitchFamily="18" charset="-78"/>
              </a:rPr>
              <a:t>.</a:t>
            </a:r>
            <a:r>
              <a:rPr lang="ar-TN" sz="1150" dirty="0" smtClean="0">
                <a:latin typeface="Andalus" pitchFamily="18" charset="-78"/>
                <a:cs typeface="Andalus" pitchFamily="18" charset="-78"/>
              </a:rPr>
              <a:t>وقد جاء معرض الديوان الوطني للحماية المدنية ليبرز مختلف  الأحقاب التاريخية وأطوار مسيرة الحماية المدنية وأهم التطورات التي شهدها هذا السلك إنطلاقا من ظروف نشأته</a:t>
            </a:r>
            <a:r>
              <a:rPr lang="fr-FR" sz="1150" dirty="0" smtClean="0">
                <a:latin typeface="Andalus" pitchFamily="18" charset="-78"/>
                <a:cs typeface="Andalus" pitchFamily="18" charset="-78"/>
              </a:rPr>
              <a:t> </a:t>
            </a:r>
            <a:r>
              <a:rPr lang="ar-TN" sz="1150" dirty="0" smtClean="0">
                <a:latin typeface="Andalus" pitchFamily="18" charset="-78"/>
                <a:cs typeface="Andalus" pitchFamily="18" charset="-78"/>
              </a:rPr>
              <a:t>وماله من أهداف إنسانية نبيلة في حماية الأرواح البشرية والممتلكات.</a:t>
            </a:r>
          </a:p>
          <a:p>
            <a:pPr algn="justLow" rtl="1">
              <a:lnSpc>
                <a:spcPct val="150000"/>
              </a:lnSpc>
            </a:pPr>
            <a:r>
              <a:rPr lang="ar-TN" sz="1150" dirty="0" smtClean="0">
                <a:latin typeface="Andalus" pitchFamily="18" charset="-78"/>
                <a:cs typeface="Andalus" pitchFamily="18" charset="-78"/>
              </a:rPr>
              <a:t>ومن أهم  مميزات هذا الإنجاز ترابط مختلف الأحداث التاريخية ببعضها بشكل يعكس الصورة الجلية والناصعة لمسيرة هذا السلك العتيد ولقد راهنت قيادة الديوان الوطني للحماية المدنية على كفاءاتها وطاقاتها المتقدمة كذلك المختصين في هذا المجال لإحداث هذا المعرض مسخرة بذلك كل الإمكانيات. </a:t>
            </a:r>
          </a:p>
          <a:p>
            <a:pPr algn="justLow" rtl="1">
              <a:lnSpc>
                <a:spcPct val="150000"/>
              </a:lnSpc>
            </a:pPr>
            <a:r>
              <a:rPr lang="ar-TN" sz="1150" dirty="0" smtClean="0">
                <a:latin typeface="Andalus" pitchFamily="18" charset="-78"/>
                <a:cs typeface="Andalus" pitchFamily="18" charset="-78"/>
              </a:rPr>
              <a:t>فكانت أول مشاركة للديوان الوطني للحماية المدنية في المعرض الذي أقيم بمجلس النواب يوم  25 جويلية 2015 إحتفالا بعيد الجمهورية وهذا ما يحفز الديوان الوطني للحماية المدنية ويشجعه على مزيد المضي قدما للتعريف بالإنجازات الرائدة والمتواصلة لهذا السلك. </a:t>
            </a:r>
            <a:r>
              <a:rPr lang="fr-FR" sz="1150" dirty="0" smtClean="0">
                <a:latin typeface="Andalus" pitchFamily="18" charset="-78"/>
                <a:cs typeface="Andalus" pitchFamily="18" charset="-78"/>
              </a:rPr>
              <a:t> </a:t>
            </a:r>
            <a:r>
              <a:rPr lang="ar-TN" sz="1150" dirty="0" smtClean="0">
                <a:latin typeface="Andalus" pitchFamily="18" charset="-78"/>
                <a:cs typeface="Andalus" pitchFamily="18" charset="-78"/>
              </a:rPr>
              <a:t> </a:t>
            </a:r>
            <a:endParaRPr lang="fr-FR" sz="1150" dirty="0">
              <a:latin typeface="Andalus" pitchFamily="18" charset="-78"/>
              <a:cs typeface="Andalus" pitchFamily="18" charset="-78"/>
            </a:endParaRPr>
          </a:p>
        </p:txBody>
      </p:sp>
      <p:sp>
        <p:nvSpPr>
          <p:cNvPr id="19" name="ZoneTexte 18"/>
          <p:cNvSpPr txBox="1"/>
          <p:nvPr/>
        </p:nvSpPr>
        <p:spPr>
          <a:xfrm>
            <a:off x="4429132" y="2071670"/>
            <a:ext cx="184731" cy="261610"/>
          </a:xfrm>
          <a:prstGeom prst="rect">
            <a:avLst/>
          </a:prstGeom>
          <a:noFill/>
        </p:spPr>
        <p:txBody>
          <a:bodyPr wrap="none" rtlCol="0">
            <a:spAutoFit/>
          </a:bodyPr>
          <a:lstStyle/>
          <a:p>
            <a:endParaRPr lang="fr-FR" sz="1050" dirty="0">
              <a:latin typeface="Andalus" pitchFamily="18" charset="-78"/>
              <a:cs typeface="Andalus" pitchFamily="18" charset="-78"/>
            </a:endParaRPr>
          </a:p>
        </p:txBody>
      </p:sp>
      <p:sp>
        <p:nvSpPr>
          <p:cNvPr id="28" name="ZoneTexte 27"/>
          <p:cNvSpPr txBox="1"/>
          <p:nvPr/>
        </p:nvSpPr>
        <p:spPr>
          <a:xfrm>
            <a:off x="4572000" y="785794"/>
            <a:ext cx="1578522" cy="200055"/>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01 نوفمبر 1894</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29" name="ZoneTexte 28"/>
          <p:cNvSpPr txBox="1"/>
          <p:nvPr/>
        </p:nvSpPr>
        <p:spPr>
          <a:xfrm>
            <a:off x="5357818" y="1142984"/>
            <a:ext cx="742511"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06 مارس 1904</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30" name="ZoneTexte 29"/>
          <p:cNvSpPr txBox="1"/>
          <p:nvPr/>
        </p:nvSpPr>
        <p:spPr>
          <a:xfrm>
            <a:off x="5357818" y="1428736"/>
            <a:ext cx="742511"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03 مارس 1949</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31" name="ZoneTexte 30"/>
          <p:cNvSpPr txBox="1"/>
          <p:nvPr/>
        </p:nvSpPr>
        <p:spPr>
          <a:xfrm>
            <a:off x="5341814" y="1714488"/>
            <a:ext cx="801822"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18 أكتوبر 1968</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32" name="ZoneTexte 31"/>
          <p:cNvSpPr txBox="1"/>
          <p:nvPr/>
        </p:nvSpPr>
        <p:spPr>
          <a:xfrm>
            <a:off x="5357818" y="2143116"/>
            <a:ext cx="747319"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07 افريل 1970</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33" name="ZoneTexte 32"/>
          <p:cNvSpPr txBox="1"/>
          <p:nvPr/>
        </p:nvSpPr>
        <p:spPr>
          <a:xfrm>
            <a:off x="5357818" y="2571744"/>
            <a:ext cx="747319"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25 افريل 1975</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34" name="ZoneTexte 33"/>
          <p:cNvSpPr txBox="1"/>
          <p:nvPr/>
        </p:nvSpPr>
        <p:spPr>
          <a:xfrm>
            <a:off x="5369763" y="2928934"/>
            <a:ext cx="702435"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30 ماي 1975</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35" name="ZoneTexte 34"/>
          <p:cNvSpPr txBox="1"/>
          <p:nvPr/>
        </p:nvSpPr>
        <p:spPr>
          <a:xfrm>
            <a:off x="5357818" y="3357562"/>
            <a:ext cx="742511"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04 مارس 1977</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36" name="ZoneTexte 35"/>
          <p:cNvSpPr txBox="1"/>
          <p:nvPr/>
        </p:nvSpPr>
        <p:spPr>
          <a:xfrm>
            <a:off x="5324181" y="3714752"/>
            <a:ext cx="819455"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28 ديسمبر 1978</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37" name="ZoneTexte 36"/>
          <p:cNvSpPr txBox="1"/>
          <p:nvPr/>
        </p:nvSpPr>
        <p:spPr>
          <a:xfrm>
            <a:off x="5433185" y="4286256"/>
            <a:ext cx="710451"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06 أوت 1982</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38" name="ZoneTexte 37"/>
          <p:cNvSpPr txBox="1"/>
          <p:nvPr/>
        </p:nvSpPr>
        <p:spPr>
          <a:xfrm>
            <a:off x="5396317" y="4929198"/>
            <a:ext cx="747319"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30 افريل 1984</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39" name="ZoneTexte 38"/>
          <p:cNvSpPr txBox="1"/>
          <p:nvPr/>
        </p:nvSpPr>
        <p:spPr>
          <a:xfrm>
            <a:off x="5341814" y="5286388"/>
            <a:ext cx="801822"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20 أكتوبر 1984</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40" name="ZoneTexte 39"/>
          <p:cNvSpPr txBox="1"/>
          <p:nvPr/>
        </p:nvSpPr>
        <p:spPr>
          <a:xfrm>
            <a:off x="5429256" y="5857892"/>
            <a:ext cx="702435" cy="20005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03 ماي 1991</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41" name="ZoneTexte 40"/>
          <p:cNvSpPr txBox="1"/>
          <p:nvPr/>
        </p:nvSpPr>
        <p:spPr>
          <a:xfrm>
            <a:off x="3214678" y="5786454"/>
            <a:ext cx="2214578" cy="461665"/>
          </a:xfrm>
          <a:prstGeom prst="rect">
            <a:avLst/>
          </a:prstGeom>
          <a:noFill/>
        </p:spPr>
        <p:txBody>
          <a:bodyPr wrap="square" rtlCol="0">
            <a:spAutoFit/>
          </a:bodyPr>
          <a:lstStyle/>
          <a:p>
            <a:pPr algn="just" rtl="1">
              <a:buClr>
                <a:srgbClr val="C00000"/>
              </a:buClr>
              <a:buFont typeface="Wingdings" pitchFamily="2" charset="2"/>
              <a:buChar char="q"/>
            </a:pPr>
            <a:r>
              <a:rPr lang="ar-TN" sz="800" dirty="0" smtClean="0">
                <a:latin typeface="Andalus" pitchFamily="18" charset="-78"/>
                <a:cs typeface="Andalus" pitchFamily="18" charset="-78"/>
              </a:rPr>
              <a:t>صدور الأمر عدد 704 لسنة 1991</a:t>
            </a:r>
            <a:r>
              <a:rPr lang="fr-FR" sz="800" dirty="0" smtClean="0">
                <a:latin typeface="Andalus" pitchFamily="18" charset="-78"/>
                <a:cs typeface="Andalus" pitchFamily="18" charset="-78"/>
              </a:rPr>
              <a:t> </a:t>
            </a:r>
            <a:r>
              <a:rPr lang="ar-TN" sz="800" dirty="0" smtClean="0">
                <a:latin typeface="Andalus" pitchFamily="18" charset="-78"/>
                <a:cs typeface="Andalus" pitchFamily="18" charset="-78"/>
              </a:rPr>
              <a:t>المتعلق بتنظيم هياكل قوات الأمن  الداخلي التابعة لوزارة الداخلية والذي ضبط هيكلية الإدارة العامة للحرس الوطني ومن بينها إدارة الحماية المدنية  </a:t>
            </a:r>
            <a:endParaRPr lang="fr-FR" sz="800" dirty="0">
              <a:latin typeface="Andalus" pitchFamily="18" charset="-78"/>
              <a:cs typeface="Andalus" pitchFamily="18" charset="-78"/>
            </a:endParaRPr>
          </a:p>
        </p:txBody>
      </p:sp>
      <p:sp>
        <p:nvSpPr>
          <p:cNvPr id="42" name="ZoneTexte 41"/>
          <p:cNvSpPr txBox="1"/>
          <p:nvPr/>
        </p:nvSpPr>
        <p:spPr>
          <a:xfrm>
            <a:off x="3143240" y="4286256"/>
            <a:ext cx="2286016" cy="584775"/>
          </a:xfrm>
          <a:prstGeom prst="rect">
            <a:avLst/>
          </a:prstGeom>
          <a:noFill/>
        </p:spPr>
        <p:txBody>
          <a:bodyPr wrap="square" rtlCol="0">
            <a:spAutoFit/>
          </a:bodyPr>
          <a:lstStyle/>
          <a:p>
            <a:pPr algn="just" rtl="1">
              <a:buClr>
                <a:srgbClr val="C00000"/>
              </a:buClr>
              <a:buFont typeface="Wingdings" pitchFamily="2" charset="2"/>
              <a:buChar char="q"/>
            </a:pPr>
            <a:r>
              <a:rPr lang="ar-TN" sz="800" dirty="0" smtClean="0">
                <a:latin typeface="Andalus" pitchFamily="18" charset="-78"/>
                <a:cs typeface="Andalus" pitchFamily="18" charset="-78"/>
              </a:rPr>
              <a:t>صدور القانون عدد 70 لسنة 1982المتعلق بالقانون الأساسي لقوات الأمن الداخلي  الذي يشمل أعوان الأمن الوطني والشرطة الوطنية وأعوان الحرس الوطني وأعوان</a:t>
            </a:r>
            <a:r>
              <a:rPr lang="fr-FR" sz="800" dirty="0" smtClean="0">
                <a:latin typeface="Andalus" pitchFamily="18" charset="-78"/>
                <a:cs typeface="Andalus" pitchFamily="18" charset="-78"/>
              </a:rPr>
              <a:t> </a:t>
            </a:r>
            <a:r>
              <a:rPr lang="ar-TN" sz="800" dirty="0" smtClean="0">
                <a:latin typeface="Andalus" pitchFamily="18" charset="-78"/>
                <a:cs typeface="Andalus" pitchFamily="18" charset="-78"/>
              </a:rPr>
              <a:t>الحماية</a:t>
            </a:r>
            <a:r>
              <a:rPr lang="ar-TN" sz="800" dirty="0">
                <a:latin typeface="Andalus" pitchFamily="18" charset="-78"/>
                <a:cs typeface="Andalus" pitchFamily="18" charset="-78"/>
              </a:rPr>
              <a:t> </a:t>
            </a:r>
            <a:r>
              <a:rPr lang="ar-TN" sz="800" dirty="0" smtClean="0">
                <a:latin typeface="Andalus" pitchFamily="18" charset="-78"/>
                <a:cs typeface="Andalus" pitchFamily="18" charset="-78"/>
              </a:rPr>
              <a:t>المدنية وأعوان السجون  والإصلاح</a:t>
            </a:r>
            <a:endParaRPr lang="fr-FR" sz="800" dirty="0">
              <a:latin typeface="Andalus" pitchFamily="18" charset="-78"/>
              <a:cs typeface="Andalus" pitchFamily="18" charset="-78"/>
            </a:endParaRPr>
          </a:p>
        </p:txBody>
      </p:sp>
      <p:sp>
        <p:nvSpPr>
          <p:cNvPr id="43" name="ZoneTexte 42"/>
          <p:cNvSpPr txBox="1"/>
          <p:nvPr/>
        </p:nvSpPr>
        <p:spPr>
          <a:xfrm>
            <a:off x="3143240" y="4929198"/>
            <a:ext cx="2286016" cy="461665"/>
          </a:xfrm>
          <a:prstGeom prst="rect">
            <a:avLst/>
          </a:prstGeom>
          <a:noFill/>
        </p:spPr>
        <p:txBody>
          <a:bodyPr wrap="square" rtlCol="0">
            <a:spAutoFit/>
          </a:bodyPr>
          <a:lstStyle/>
          <a:p>
            <a:pPr algn="just" rtl="1">
              <a:buClr>
                <a:srgbClr val="C00000"/>
              </a:buClr>
              <a:buFont typeface="Wingdings" pitchFamily="2" charset="2"/>
              <a:buChar char="q"/>
            </a:pPr>
            <a:r>
              <a:rPr lang="ar-TN" sz="800" dirty="0" smtClean="0">
                <a:latin typeface="Andalus" pitchFamily="18" charset="-78"/>
                <a:cs typeface="Andalus" pitchFamily="18" charset="-78"/>
              </a:rPr>
              <a:t>صدور الأمر عدد 755 لسنة 1984المتعلق بالنظام الأساسي </a:t>
            </a:r>
            <a:r>
              <a:rPr lang="fr-FR" sz="800" dirty="0" smtClean="0">
                <a:latin typeface="Andalus" pitchFamily="18" charset="-78"/>
                <a:cs typeface="Andalus" pitchFamily="18" charset="-78"/>
              </a:rPr>
              <a:t> </a:t>
            </a:r>
            <a:r>
              <a:rPr lang="ar-TN" sz="800" dirty="0" smtClean="0">
                <a:latin typeface="Andalus" pitchFamily="18" charset="-78"/>
                <a:cs typeface="Andalus" pitchFamily="18" charset="-78"/>
              </a:rPr>
              <a:t>الخاص بأعوان الحماية المدنية (الفصل 02 منه)              </a:t>
            </a:r>
            <a:endParaRPr lang="fr-FR" sz="800" dirty="0" smtClean="0">
              <a:latin typeface="Andalus" pitchFamily="18" charset="-78"/>
              <a:cs typeface="Andalus" pitchFamily="18" charset="-78"/>
            </a:endParaRPr>
          </a:p>
          <a:p>
            <a:pPr algn="just" rtl="1">
              <a:buClr>
                <a:srgbClr val="C00000"/>
              </a:buClr>
              <a:buFont typeface="Wingdings" pitchFamily="2" charset="2"/>
              <a:buChar char="q"/>
            </a:pPr>
            <a:endParaRPr lang="fr-FR" sz="800" dirty="0">
              <a:latin typeface="Andalus" pitchFamily="18" charset="-78"/>
              <a:cs typeface="Andalus" pitchFamily="18" charset="-78"/>
            </a:endParaRPr>
          </a:p>
        </p:txBody>
      </p:sp>
      <p:sp>
        <p:nvSpPr>
          <p:cNvPr id="44" name="Rectangle 43"/>
          <p:cNvSpPr/>
          <p:nvPr/>
        </p:nvSpPr>
        <p:spPr>
          <a:xfrm>
            <a:off x="3143240" y="5286388"/>
            <a:ext cx="2286016" cy="461665"/>
          </a:xfrm>
          <a:prstGeom prst="rect">
            <a:avLst/>
          </a:prstGeom>
        </p:spPr>
        <p:txBody>
          <a:bodyPr wrap="square">
            <a:spAutoFit/>
          </a:bodyPr>
          <a:lstStyle/>
          <a:p>
            <a:pPr algn="just" rtl="1">
              <a:buClr>
                <a:srgbClr val="C00000"/>
              </a:buClr>
              <a:buFont typeface="Wingdings" pitchFamily="2" charset="2"/>
              <a:buChar char="q"/>
            </a:pPr>
            <a:r>
              <a:rPr lang="ar-TN" sz="800" dirty="0" smtClean="0">
                <a:latin typeface="Andalus" pitchFamily="18" charset="-78"/>
                <a:cs typeface="Andalus" pitchFamily="18" charset="-78"/>
              </a:rPr>
              <a:t>صدور الأمر عدد 1244لسنة 1984المتعلق بتنظيم وزارة الداخلية والذي يحدد مهام و مشمولات ادارة الحماية المدنية (الفصل 12 منه )</a:t>
            </a:r>
            <a:endParaRPr lang="fr-FR" sz="800" dirty="0">
              <a:latin typeface="Andalus" pitchFamily="18" charset="-78"/>
              <a:cs typeface="Andalus" pitchFamily="18" charset="-78"/>
            </a:endParaRPr>
          </a:p>
        </p:txBody>
      </p:sp>
      <p:sp>
        <p:nvSpPr>
          <p:cNvPr id="45" name="Rectangle 44"/>
          <p:cNvSpPr/>
          <p:nvPr/>
        </p:nvSpPr>
        <p:spPr>
          <a:xfrm>
            <a:off x="3214678" y="3701481"/>
            <a:ext cx="2214578" cy="584775"/>
          </a:xfrm>
          <a:prstGeom prst="rect">
            <a:avLst/>
          </a:prstGeom>
        </p:spPr>
        <p:txBody>
          <a:bodyPr wrap="square">
            <a:spAutoFit/>
          </a:bodyPr>
          <a:lstStyle/>
          <a:p>
            <a:pPr algn="just" rtl="1">
              <a:buClr>
                <a:srgbClr val="C00000"/>
              </a:buClr>
              <a:buFont typeface="Wingdings" pitchFamily="2" charset="2"/>
              <a:buChar char="q"/>
            </a:pPr>
            <a:r>
              <a:rPr lang="ar-TN" sz="800" dirty="0" smtClean="0">
                <a:latin typeface="Andalus" pitchFamily="18" charset="-78"/>
                <a:cs typeface="Andalus" pitchFamily="18" charset="-78"/>
              </a:rPr>
              <a:t>صدور القانون عدد 59 المتعلق بقانون المالية لسنة 1979ليجعل من ادارة الحماية المدنية مؤسسة عمومية ذات صبغة ادارية تابعة لوزارة الداخلية تتمتع بالشخصية المدنية والاستقلال المالي ولها ميزانية ملحقة ترتيبيا لميزانية الدولة(الفصل 29 منه) </a:t>
            </a:r>
            <a:endParaRPr lang="fr-FR" sz="800" dirty="0">
              <a:latin typeface="Andalus" pitchFamily="18" charset="-78"/>
              <a:cs typeface="Andalus" pitchFamily="18" charset="-78"/>
            </a:endParaRPr>
          </a:p>
        </p:txBody>
      </p:sp>
      <p:sp>
        <p:nvSpPr>
          <p:cNvPr id="46" name="Rectangle 45"/>
          <p:cNvSpPr/>
          <p:nvPr/>
        </p:nvSpPr>
        <p:spPr>
          <a:xfrm>
            <a:off x="3143240" y="3357562"/>
            <a:ext cx="2286016" cy="338554"/>
          </a:xfrm>
          <a:prstGeom prst="rect">
            <a:avLst/>
          </a:prstGeom>
        </p:spPr>
        <p:txBody>
          <a:bodyPr wrap="square">
            <a:spAutoFit/>
          </a:bodyPr>
          <a:lstStyle/>
          <a:p>
            <a:pPr algn="just" rtl="1">
              <a:buClr>
                <a:srgbClr val="C00000"/>
              </a:buClr>
              <a:buFont typeface="Wingdings" pitchFamily="2" charset="2"/>
              <a:buChar char="q"/>
            </a:pPr>
            <a:r>
              <a:rPr lang="ar-TN" sz="800" dirty="0" smtClean="0">
                <a:latin typeface="Andalus" pitchFamily="18" charset="-78"/>
                <a:cs typeface="Andalus" pitchFamily="18" charset="-78"/>
              </a:rPr>
              <a:t>صدور الامر عدد 211 لسنة 1977المتعلق بتنظيم وزارة الداخلية و احداث ادارة الوقاية المدنية (الفصل 17جديد)</a:t>
            </a:r>
            <a:endParaRPr lang="fr-FR" sz="800" dirty="0">
              <a:latin typeface="Andalus" pitchFamily="18" charset="-78"/>
              <a:cs typeface="Andalus" pitchFamily="18" charset="-78"/>
            </a:endParaRPr>
          </a:p>
        </p:txBody>
      </p:sp>
      <p:sp>
        <p:nvSpPr>
          <p:cNvPr id="47" name="Rectangle 46"/>
          <p:cNvSpPr/>
          <p:nvPr/>
        </p:nvSpPr>
        <p:spPr>
          <a:xfrm>
            <a:off x="3143240" y="2928934"/>
            <a:ext cx="2286016" cy="461665"/>
          </a:xfrm>
          <a:prstGeom prst="rect">
            <a:avLst/>
          </a:prstGeom>
        </p:spPr>
        <p:txBody>
          <a:bodyPr wrap="square">
            <a:spAutoFit/>
          </a:bodyPr>
          <a:lstStyle/>
          <a:p>
            <a:pPr algn="just" rtl="1">
              <a:buClr>
                <a:srgbClr val="C00000"/>
              </a:buClr>
              <a:buFont typeface="Wingdings" pitchFamily="2" charset="2"/>
              <a:buChar char="q"/>
            </a:pPr>
            <a:r>
              <a:rPr lang="ar-TN" sz="800" dirty="0" smtClean="0">
                <a:latin typeface="Andalus" pitchFamily="18" charset="-78"/>
                <a:cs typeface="Andalus" pitchFamily="18" charset="-78"/>
              </a:rPr>
              <a:t>صدور الامر عدد 343 لسنة 1975 يتعلق بتنظيم وزارة الداخلية وأحداث إدارة فرعية للوقاية المدنية تابعة لإدارة الحرس الوطني (الفصل 14 منه)</a:t>
            </a:r>
            <a:endParaRPr lang="fr-FR" sz="800" dirty="0">
              <a:latin typeface="Andalus" pitchFamily="18" charset="-78"/>
              <a:cs typeface="Andalus" pitchFamily="18" charset="-78"/>
            </a:endParaRPr>
          </a:p>
        </p:txBody>
      </p:sp>
      <p:sp>
        <p:nvSpPr>
          <p:cNvPr id="48" name="ZoneTexte 47"/>
          <p:cNvSpPr txBox="1"/>
          <p:nvPr/>
        </p:nvSpPr>
        <p:spPr>
          <a:xfrm>
            <a:off x="3143240" y="785794"/>
            <a:ext cx="2286016" cy="33855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rtl="1">
              <a:buClr>
                <a:srgbClr val="C00000"/>
              </a:buClr>
              <a:buFont typeface="Wingdings" pitchFamily="2" charset="2"/>
              <a:buChar char="q"/>
            </a:pPr>
            <a:r>
              <a:rPr lang="ar-TN" sz="800" dirty="0" smtClean="0">
                <a:solidFill>
                  <a:schemeClr val="tx1"/>
                </a:solidFill>
                <a:latin typeface="Andalus" pitchFamily="18" charset="-78"/>
                <a:cs typeface="Andalus" pitchFamily="18" charset="-78"/>
              </a:rPr>
              <a:t>بعث جمعية التعاون للنجدة وصندوق التقاعد لرجال المطافئ المتطوعين مجانيا بتونس العاصمة </a:t>
            </a:r>
            <a:r>
              <a:rPr lang="fr-FR" sz="800" dirty="0" smtClean="0">
                <a:solidFill>
                  <a:schemeClr val="tx1"/>
                </a:solidFill>
                <a:latin typeface="Andalus" pitchFamily="18" charset="-78"/>
                <a:cs typeface="Andalus" pitchFamily="18" charset="-78"/>
              </a:rPr>
              <a:t>.</a:t>
            </a:r>
            <a:endParaRPr lang="fr-FR" sz="800" dirty="0">
              <a:solidFill>
                <a:schemeClr val="tx1"/>
              </a:solidFill>
              <a:latin typeface="Andalus" pitchFamily="18" charset="-78"/>
              <a:cs typeface="Andalus" pitchFamily="18" charset="-78"/>
            </a:endParaRPr>
          </a:p>
        </p:txBody>
      </p:sp>
      <p:sp>
        <p:nvSpPr>
          <p:cNvPr id="49" name="Rectangle 48"/>
          <p:cNvSpPr/>
          <p:nvPr/>
        </p:nvSpPr>
        <p:spPr>
          <a:xfrm>
            <a:off x="3143240" y="1141854"/>
            <a:ext cx="2286016" cy="215444"/>
          </a:xfrm>
          <a:prstGeom prst="rect">
            <a:avLst/>
          </a:prstGeom>
        </p:spPr>
        <p:txBody>
          <a:bodyPr wrap="square">
            <a:spAutoFit/>
          </a:bodyPr>
          <a:lstStyle/>
          <a:p>
            <a:pPr algn="just" rtl="1">
              <a:buClr>
                <a:srgbClr val="C00000"/>
              </a:buClr>
              <a:buFont typeface="Wingdings" pitchFamily="2" charset="2"/>
              <a:buChar char="q"/>
            </a:pPr>
            <a:r>
              <a:rPr lang="ar-TN" sz="800" dirty="0" smtClean="0">
                <a:latin typeface="Andalus" pitchFamily="18" charset="-78"/>
                <a:cs typeface="Andalus" pitchFamily="18" charset="-78"/>
              </a:rPr>
              <a:t>صدور أمر يتعلق بتنظيم هيئة رجال المطافئ بال</a:t>
            </a:r>
            <a:r>
              <a:rPr lang="ar-TN" sz="800" dirty="0">
                <a:latin typeface="Andalus" pitchFamily="18" charset="-78"/>
                <a:cs typeface="Andalus" pitchFamily="18" charset="-78"/>
              </a:rPr>
              <a:t>ا</a:t>
            </a:r>
            <a:r>
              <a:rPr lang="ar-TN" sz="800" dirty="0" smtClean="0">
                <a:latin typeface="Andalus" pitchFamily="18" charset="-78"/>
                <a:cs typeface="Andalus" pitchFamily="18" charset="-78"/>
              </a:rPr>
              <a:t>يالة التونسية</a:t>
            </a:r>
            <a:r>
              <a:rPr lang="fr-FR" sz="800" dirty="0" smtClean="0">
                <a:latin typeface="Andalus" pitchFamily="18" charset="-78"/>
                <a:cs typeface="Andalus" pitchFamily="18" charset="-78"/>
              </a:rPr>
              <a:t>.</a:t>
            </a:r>
            <a:r>
              <a:rPr lang="ar-TN" sz="800" dirty="0" smtClean="0">
                <a:latin typeface="Andalus" pitchFamily="18" charset="-78"/>
                <a:cs typeface="Andalus" pitchFamily="18" charset="-78"/>
              </a:rPr>
              <a:t> </a:t>
            </a:r>
          </a:p>
        </p:txBody>
      </p:sp>
      <p:sp>
        <p:nvSpPr>
          <p:cNvPr id="50" name="ZoneTexte 49"/>
          <p:cNvSpPr txBox="1"/>
          <p:nvPr/>
        </p:nvSpPr>
        <p:spPr>
          <a:xfrm>
            <a:off x="3143240" y="1447372"/>
            <a:ext cx="2286016" cy="338554"/>
          </a:xfrm>
          <a:prstGeom prst="rect">
            <a:avLst/>
          </a:prstGeom>
          <a:noFill/>
        </p:spPr>
        <p:txBody>
          <a:bodyPr wrap="square" rtlCol="0">
            <a:spAutoFit/>
          </a:bodyPr>
          <a:lstStyle/>
          <a:p>
            <a:pPr algn="just" rtl="1">
              <a:buClr>
                <a:srgbClr val="C00000"/>
              </a:buClr>
              <a:buFont typeface="Wingdings" pitchFamily="2" charset="2"/>
              <a:buChar char="q"/>
            </a:pPr>
            <a:r>
              <a:rPr lang="ar-TN" sz="800" dirty="0" smtClean="0">
                <a:latin typeface="Andalus" pitchFamily="18" charset="-78"/>
                <a:cs typeface="Andalus" pitchFamily="18" charset="-78"/>
              </a:rPr>
              <a:t>بعث هيئة تضم رجال المطافئ بأربعة ولايات تونس سوسة صفاقس وبنزرت</a:t>
            </a:r>
            <a:r>
              <a:rPr lang="fr-FR" sz="800" dirty="0" smtClean="0">
                <a:latin typeface="Andalus" pitchFamily="18" charset="-78"/>
                <a:cs typeface="Andalus" pitchFamily="18" charset="-78"/>
              </a:rPr>
              <a:t>.</a:t>
            </a:r>
            <a:endParaRPr lang="fr-FR" sz="800" dirty="0">
              <a:latin typeface="Andalus" pitchFamily="18" charset="-78"/>
              <a:cs typeface="Andalus" pitchFamily="18" charset="-78"/>
            </a:endParaRPr>
          </a:p>
        </p:txBody>
      </p:sp>
      <p:sp>
        <p:nvSpPr>
          <p:cNvPr id="51" name="ZoneTexte 50"/>
          <p:cNvSpPr txBox="1"/>
          <p:nvPr/>
        </p:nvSpPr>
        <p:spPr>
          <a:xfrm>
            <a:off x="3143240" y="1714488"/>
            <a:ext cx="2286016"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rtl="1">
              <a:buClr>
                <a:srgbClr val="C00000"/>
              </a:buClr>
              <a:buFont typeface="Wingdings" pitchFamily="2" charset="2"/>
              <a:buChar char="q"/>
            </a:pPr>
            <a:r>
              <a:rPr lang="ar-TN" sz="800" dirty="0" smtClean="0">
                <a:solidFill>
                  <a:schemeClr val="tx1"/>
                </a:solidFill>
                <a:latin typeface="Andalus" pitchFamily="18" charset="-78"/>
                <a:cs typeface="Andalus" pitchFamily="18" charset="-78"/>
              </a:rPr>
              <a:t>إحداث مصلحة قومية للوقاية المدنية على اثر مشاركة وفد هام من وزارة الداخلية وبلدية تونس العاصمة في المؤتمر الدولي الأول للحماية المدنية الذي انعقد بجنيف،سويسرا</a:t>
            </a:r>
            <a:r>
              <a:rPr lang="fr-FR" sz="800" dirty="0" smtClean="0">
                <a:solidFill>
                  <a:schemeClr val="tx1"/>
                </a:solidFill>
                <a:latin typeface="Andalus" pitchFamily="18" charset="-78"/>
                <a:cs typeface="Andalus" pitchFamily="18" charset="-78"/>
              </a:rPr>
              <a:t>.</a:t>
            </a:r>
            <a:endParaRPr lang="ar-TN" sz="800" dirty="0" smtClean="0">
              <a:solidFill>
                <a:schemeClr val="tx1"/>
              </a:solidFill>
              <a:latin typeface="Andalus" pitchFamily="18" charset="-78"/>
              <a:cs typeface="Andalus" pitchFamily="18" charset="-78"/>
            </a:endParaRPr>
          </a:p>
        </p:txBody>
      </p:sp>
      <p:sp>
        <p:nvSpPr>
          <p:cNvPr id="52" name="Rectangle 51"/>
          <p:cNvSpPr/>
          <p:nvPr/>
        </p:nvSpPr>
        <p:spPr>
          <a:xfrm>
            <a:off x="3143240" y="2143116"/>
            <a:ext cx="2286016" cy="461665"/>
          </a:xfrm>
          <a:prstGeom prst="rect">
            <a:avLst/>
          </a:prstGeom>
        </p:spPr>
        <p:txBody>
          <a:bodyPr wrap="square">
            <a:spAutoFit/>
          </a:bodyPr>
          <a:lstStyle/>
          <a:p>
            <a:pPr algn="just" rtl="1">
              <a:buClr>
                <a:srgbClr val="C00000"/>
              </a:buClr>
              <a:buFont typeface="Wingdings" pitchFamily="2" charset="2"/>
              <a:buChar char="q"/>
            </a:pPr>
            <a:r>
              <a:rPr lang="ar-TN" sz="800" dirty="0" smtClean="0">
                <a:latin typeface="Andalus" pitchFamily="18" charset="-78"/>
                <a:cs typeface="Andalus" pitchFamily="18" charset="-78"/>
              </a:rPr>
              <a:t>صدور قانون عدد 12 لسنة  1970 المتعلق بترخيص انخراط البلاد التونسية في النظام الأساسي للمنظمة الدولية للحماية المدنية التي يوجد مقرها بجنيف </a:t>
            </a:r>
          </a:p>
        </p:txBody>
      </p:sp>
      <p:sp>
        <p:nvSpPr>
          <p:cNvPr id="53" name="ZoneTexte 52"/>
          <p:cNvSpPr txBox="1"/>
          <p:nvPr/>
        </p:nvSpPr>
        <p:spPr>
          <a:xfrm>
            <a:off x="3143240" y="2571744"/>
            <a:ext cx="2286016" cy="338554"/>
          </a:xfrm>
          <a:prstGeom prst="rect">
            <a:avLst/>
          </a:prstGeom>
          <a:noFill/>
        </p:spPr>
        <p:txBody>
          <a:bodyPr wrap="square" rtlCol="0">
            <a:spAutoFit/>
          </a:bodyPr>
          <a:lstStyle/>
          <a:p>
            <a:pPr algn="just" rtl="1">
              <a:buClr>
                <a:srgbClr val="C00000"/>
              </a:buClr>
              <a:buFont typeface="Wingdings" pitchFamily="2" charset="2"/>
              <a:buChar char="q"/>
            </a:pPr>
            <a:r>
              <a:rPr lang="ar-TN" sz="800" dirty="0" smtClean="0">
                <a:latin typeface="Andalus" pitchFamily="18" charset="-78"/>
                <a:cs typeface="Andalus" pitchFamily="18" charset="-78"/>
              </a:rPr>
              <a:t>صدور الأمر عدد 250 لسنة 1975المتعلق بضبط القانون الأساسي الخاص بأعوان الوقاية المدنية</a:t>
            </a:r>
            <a:endParaRPr lang="fr-FR" sz="800" dirty="0">
              <a:latin typeface="Andalus" pitchFamily="18" charset="-78"/>
              <a:cs typeface="Andalus" pitchFamily="18" charset="-78"/>
            </a:endParaRPr>
          </a:p>
        </p:txBody>
      </p:sp>
      <p:sp>
        <p:nvSpPr>
          <p:cNvPr id="68" name="ZoneTexte 67"/>
          <p:cNvSpPr txBox="1"/>
          <p:nvPr/>
        </p:nvSpPr>
        <p:spPr>
          <a:xfrm>
            <a:off x="1285852" y="785794"/>
            <a:ext cx="1214446" cy="1200329"/>
          </a:xfrm>
          <a:prstGeom prst="rect">
            <a:avLst/>
          </a:prstGeom>
          <a:noFill/>
        </p:spPr>
        <p:txBody>
          <a:bodyPr wrap="square" rtlCol="0">
            <a:spAutoFit/>
          </a:bodyPr>
          <a:lstStyle/>
          <a:p>
            <a:pPr algn="justLow" rtl="1">
              <a:buClr>
                <a:srgbClr val="FF0000"/>
              </a:buClr>
              <a:buFont typeface="Wingdings" pitchFamily="2" charset="2"/>
              <a:buChar char="q"/>
            </a:pPr>
            <a:r>
              <a:rPr lang="ar-TN" sz="800" dirty="0" smtClean="0">
                <a:latin typeface="Andalus" pitchFamily="18" charset="-78"/>
                <a:cs typeface="Andalus" pitchFamily="18" charset="-78"/>
              </a:rPr>
              <a:t>صدور القانون عدد 121 لسنة 1993المتعلق بإحداث الديوان الوطني للحماية المدنية تحت إشراف وزارة الداخلية.</a:t>
            </a:r>
          </a:p>
          <a:p>
            <a:pPr algn="justLow" rtl="1">
              <a:buClr>
                <a:srgbClr val="FF0000"/>
              </a:buClr>
            </a:pPr>
            <a:r>
              <a:rPr lang="ar-TN" sz="800" dirty="0" smtClean="0">
                <a:latin typeface="Andalus" pitchFamily="18" charset="-78"/>
                <a:cs typeface="Andalus" pitchFamily="18" charset="-78"/>
              </a:rPr>
              <a:t>مؤسسة عمومية ذات صبغة تجارية وصناعية تتمتع بالشخصية المدنية والإستقلالية المالية يسيرها مجلس مؤسسة متكون من ممثلين عن عدة وزارات. </a:t>
            </a:r>
            <a:endParaRPr lang="fr-FR" sz="800" dirty="0">
              <a:latin typeface="Andalus" pitchFamily="18" charset="-78"/>
              <a:cs typeface="Andalus" pitchFamily="18" charset="-78"/>
            </a:endParaRPr>
          </a:p>
        </p:txBody>
      </p:sp>
      <p:sp>
        <p:nvSpPr>
          <p:cNvPr id="69" name="ZoneTexte 68"/>
          <p:cNvSpPr txBox="1"/>
          <p:nvPr/>
        </p:nvSpPr>
        <p:spPr>
          <a:xfrm>
            <a:off x="2214546" y="785794"/>
            <a:ext cx="1142936" cy="200055"/>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27 ديسمبر 1993</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70" name="ZoneTexte 69"/>
          <p:cNvSpPr txBox="1"/>
          <p:nvPr/>
        </p:nvSpPr>
        <p:spPr>
          <a:xfrm>
            <a:off x="2000232" y="1943061"/>
            <a:ext cx="1571636" cy="200055"/>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1"/>
            <a:r>
              <a:rPr lang="ar-TN" sz="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15 مارس 1994 </a:t>
            </a:r>
            <a:endParaRPr lang="fr-FR" sz="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71" name="ZoneTexte 70"/>
          <p:cNvSpPr txBox="1"/>
          <p:nvPr/>
        </p:nvSpPr>
        <p:spPr>
          <a:xfrm>
            <a:off x="285720" y="1947438"/>
            <a:ext cx="2214578" cy="461665"/>
          </a:xfrm>
          <a:prstGeom prst="rect">
            <a:avLst/>
          </a:prstGeom>
          <a:noFill/>
        </p:spPr>
        <p:txBody>
          <a:bodyPr wrap="square" rtlCol="0">
            <a:spAutoFit/>
          </a:bodyPr>
          <a:lstStyle/>
          <a:p>
            <a:pPr algn="justLow" rtl="1">
              <a:buClr>
                <a:srgbClr val="FF0000"/>
              </a:buClr>
              <a:buFont typeface="Wingdings" pitchFamily="2" charset="2"/>
              <a:buChar char="q"/>
            </a:pPr>
            <a:r>
              <a:rPr lang="ar-TN" sz="800" dirty="0" smtClean="0">
                <a:latin typeface="Andalus" pitchFamily="18" charset="-78"/>
                <a:cs typeface="Andalus" pitchFamily="18" charset="-78"/>
              </a:rPr>
              <a:t>صدور الأمر عدد 568 المؤرخ في 15 مارس 1994 المتعلق بالتنظيم الإداري والمالي للديوان الوطني للحماية المدنية ويضبط طرق تسييره واهم مهامه :</a:t>
            </a:r>
            <a:endParaRPr lang="fr-FR" sz="800" dirty="0">
              <a:latin typeface="Andalus" pitchFamily="18" charset="-78"/>
              <a:cs typeface="Andalus" pitchFamily="18" charset="-78"/>
            </a:endParaRPr>
          </a:p>
        </p:txBody>
      </p:sp>
      <p:sp>
        <p:nvSpPr>
          <p:cNvPr id="72" name="ZoneTexte 71"/>
          <p:cNvSpPr txBox="1"/>
          <p:nvPr/>
        </p:nvSpPr>
        <p:spPr>
          <a:xfrm>
            <a:off x="1000100" y="2447504"/>
            <a:ext cx="1500198" cy="461665"/>
          </a:xfrm>
          <a:prstGeom prst="rect">
            <a:avLst/>
          </a:prstGeom>
          <a:noFill/>
        </p:spPr>
        <p:txBody>
          <a:bodyPr wrap="square" rtlCol="0">
            <a:spAutoFit/>
          </a:bodyPr>
          <a:lstStyle/>
          <a:p>
            <a:pPr algn="justLow" rtl="1">
              <a:buClr>
                <a:schemeClr val="tx2"/>
              </a:buClr>
              <a:buFont typeface="Wingdings" pitchFamily="2" charset="2"/>
              <a:buChar char="v"/>
            </a:pPr>
            <a:r>
              <a:rPr lang="ar-TN" sz="800" dirty="0" smtClean="0">
                <a:latin typeface="Andalus" pitchFamily="18" charset="-78"/>
                <a:cs typeface="Andalus" pitchFamily="18" charset="-78"/>
              </a:rPr>
              <a:t>المساهمة في إعداد وتحيين وتطبيق المخطط الوطني والمخططات الجهوية لتفادي الكوارث ومجابهتها وتنظيم النجدة.</a:t>
            </a:r>
            <a:endParaRPr lang="fr-FR" sz="800" dirty="0">
              <a:latin typeface="Andalus" pitchFamily="18" charset="-78"/>
              <a:cs typeface="Andalus" pitchFamily="18" charset="-78"/>
            </a:endParaRPr>
          </a:p>
        </p:txBody>
      </p:sp>
      <p:sp>
        <p:nvSpPr>
          <p:cNvPr id="73" name="ZoneTexte 72"/>
          <p:cNvSpPr txBox="1"/>
          <p:nvPr/>
        </p:nvSpPr>
        <p:spPr>
          <a:xfrm>
            <a:off x="1000100" y="2857496"/>
            <a:ext cx="1500198" cy="707886"/>
          </a:xfrm>
          <a:prstGeom prst="rect">
            <a:avLst/>
          </a:prstGeom>
          <a:noFill/>
        </p:spPr>
        <p:txBody>
          <a:bodyPr wrap="square" rtlCol="0">
            <a:spAutoFit/>
          </a:bodyPr>
          <a:lstStyle/>
          <a:p>
            <a:pPr algn="justLow" rtl="1">
              <a:buClr>
                <a:schemeClr val="tx2"/>
              </a:buClr>
              <a:buFont typeface="Wingdings" pitchFamily="2" charset="2"/>
              <a:buChar char="v"/>
            </a:pPr>
            <a:r>
              <a:rPr lang="ar-TN" sz="800" dirty="0" smtClean="0">
                <a:latin typeface="Andalus" pitchFamily="18" charset="-78"/>
                <a:cs typeface="Andalus" pitchFamily="18" charset="-78"/>
              </a:rPr>
              <a:t>القيام بجميع المهمات والتدخلات التي تستوجبها مختلف الحوادث والفواجع والكوارث التي تضر أو تهدد المتساكنين في أبدانهم وممتلكاتهم أو التي تضر أو تهدد الأملاك الوطنية والبيئة والمحيط.</a:t>
            </a:r>
            <a:endParaRPr lang="fr-FR" sz="800" dirty="0">
              <a:latin typeface="Andalus" pitchFamily="18" charset="-78"/>
              <a:cs typeface="Andalus" pitchFamily="18" charset="-78"/>
            </a:endParaRPr>
          </a:p>
        </p:txBody>
      </p:sp>
      <p:sp>
        <p:nvSpPr>
          <p:cNvPr id="74" name="ZoneTexte 73"/>
          <p:cNvSpPr txBox="1"/>
          <p:nvPr/>
        </p:nvSpPr>
        <p:spPr>
          <a:xfrm>
            <a:off x="285720" y="3519074"/>
            <a:ext cx="2214578" cy="338554"/>
          </a:xfrm>
          <a:prstGeom prst="rect">
            <a:avLst/>
          </a:prstGeom>
          <a:noFill/>
        </p:spPr>
        <p:txBody>
          <a:bodyPr wrap="square" rtlCol="0">
            <a:spAutoFit/>
          </a:bodyPr>
          <a:lstStyle/>
          <a:p>
            <a:pPr algn="justLow" rtl="1">
              <a:buClr>
                <a:schemeClr val="tx2"/>
              </a:buClr>
              <a:buFont typeface="Wingdings" pitchFamily="2" charset="2"/>
              <a:buChar char="v"/>
            </a:pPr>
            <a:r>
              <a:rPr lang="ar-TN" sz="800" dirty="0" smtClean="0">
                <a:latin typeface="Andalus" pitchFamily="18" charset="-78"/>
                <a:cs typeface="Andalus" pitchFamily="18" charset="-78"/>
              </a:rPr>
              <a:t>المساهمة في تطبيق سياسة الدولة في ميدان التعاون المتعلق بالحماية المدنية.</a:t>
            </a:r>
            <a:endParaRPr lang="fr-FR" sz="800" dirty="0">
              <a:latin typeface="Andalus" pitchFamily="18" charset="-78"/>
              <a:cs typeface="Andalus" pitchFamily="18" charset="-78"/>
            </a:endParaRPr>
          </a:p>
        </p:txBody>
      </p:sp>
      <p:sp>
        <p:nvSpPr>
          <p:cNvPr id="75" name="ZoneTexte 74"/>
          <p:cNvSpPr txBox="1"/>
          <p:nvPr/>
        </p:nvSpPr>
        <p:spPr>
          <a:xfrm>
            <a:off x="214282" y="3804826"/>
            <a:ext cx="2286016" cy="338554"/>
          </a:xfrm>
          <a:prstGeom prst="rect">
            <a:avLst/>
          </a:prstGeom>
          <a:noFill/>
        </p:spPr>
        <p:txBody>
          <a:bodyPr wrap="square" rtlCol="0">
            <a:spAutoFit/>
          </a:bodyPr>
          <a:lstStyle/>
          <a:p>
            <a:pPr algn="justLow" rtl="1">
              <a:buClr>
                <a:schemeClr val="tx2"/>
              </a:buClr>
              <a:buFont typeface="Wingdings" pitchFamily="2" charset="2"/>
              <a:buChar char="v"/>
            </a:pPr>
            <a:r>
              <a:rPr lang="ar-TN" sz="800" dirty="0" smtClean="0">
                <a:latin typeface="Andalus" pitchFamily="18" charset="-78"/>
                <a:cs typeface="Andalus" pitchFamily="18" charset="-78"/>
              </a:rPr>
              <a:t>المساهمة في مختلف البرامج والأنشطة التحسيسية في ميدان الوقاية والحماية المدنية والإسعافات.</a:t>
            </a:r>
            <a:endParaRPr lang="fr-FR" sz="800" dirty="0">
              <a:latin typeface="Andalus" pitchFamily="18" charset="-78"/>
              <a:cs typeface="Andalus" pitchFamily="18" charset="-78"/>
            </a:endParaRPr>
          </a:p>
        </p:txBody>
      </p:sp>
      <p:sp>
        <p:nvSpPr>
          <p:cNvPr id="76" name="ZoneTexte 75"/>
          <p:cNvSpPr txBox="1"/>
          <p:nvPr/>
        </p:nvSpPr>
        <p:spPr>
          <a:xfrm>
            <a:off x="1000100" y="4149874"/>
            <a:ext cx="1500198" cy="707886"/>
          </a:xfrm>
          <a:prstGeom prst="rect">
            <a:avLst/>
          </a:prstGeom>
          <a:noFill/>
        </p:spPr>
        <p:txBody>
          <a:bodyPr wrap="square" rtlCol="0">
            <a:spAutoFit/>
          </a:bodyPr>
          <a:lstStyle/>
          <a:p>
            <a:pPr algn="justLow" rtl="1">
              <a:buClr>
                <a:schemeClr val="tx2"/>
              </a:buClr>
              <a:buFont typeface="Wingdings" pitchFamily="2" charset="2"/>
              <a:buChar char="v"/>
            </a:pPr>
            <a:r>
              <a:rPr lang="ar-TN" sz="800" dirty="0" smtClean="0">
                <a:latin typeface="Andalus" pitchFamily="18" charset="-78"/>
                <a:cs typeface="Andalus" pitchFamily="18" charset="-78"/>
              </a:rPr>
              <a:t>إسداء الخدمات الوقائية والتكوينية والإختبارية والقيام بالدراسات الفنية والبحوث المتعلقة بالجوانب الوقائية للحماية المدنية وذلك لفائدة الجماعات العمومية المحلية والمؤسسات العمومية. </a:t>
            </a:r>
            <a:endParaRPr lang="fr-FR" sz="800" dirty="0">
              <a:latin typeface="Andalus" pitchFamily="18" charset="-78"/>
              <a:cs typeface="Andalus" pitchFamily="18" charset="-78"/>
            </a:endParaRPr>
          </a:p>
        </p:txBody>
      </p:sp>
      <p:sp>
        <p:nvSpPr>
          <p:cNvPr id="77" name="ZoneTexte 76"/>
          <p:cNvSpPr txBox="1"/>
          <p:nvPr/>
        </p:nvSpPr>
        <p:spPr>
          <a:xfrm>
            <a:off x="-1643106" y="4856630"/>
            <a:ext cx="4143404" cy="215444"/>
          </a:xfrm>
          <a:prstGeom prst="rect">
            <a:avLst/>
          </a:prstGeom>
          <a:noFill/>
        </p:spPr>
        <p:txBody>
          <a:bodyPr wrap="square" rtlCol="0">
            <a:spAutoFit/>
          </a:bodyPr>
          <a:lstStyle/>
          <a:p>
            <a:pPr algn="r" rtl="1">
              <a:buClr>
                <a:schemeClr val="tx2"/>
              </a:buClr>
              <a:buFont typeface="Wingdings" pitchFamily="2" charset="2"/>
              <a:buChar char="v"/>
            </a:pPr>
            <a:r>
              <a:rPr lang="ar-TN" sz="800" dirty="0" smtClean="0">
                <a:latin typeface="Andalus" pitchFamily="18" charset="-78"/>
                <a:cs typeface="Andalus" pitchFamily="18" charset="-78"/>
              </a:rPr>
              <a:t>المساهمة في تنفيذ سياسة الدولة في مجال التعاون الدولي. </a:t>
            </a:r>
            <a:endParaRPr lang="fr-FR" sz="800" dirty="0">
              <a:latin typeface="Andalus" pitchFamily="18" charset="-78"/>
              <a:cs typeface="Andalus" pitchFamily="18" charset="-78"/>
            </a:endParaRPr>
          </a:p>
        </p:txBody>
      </p:sp>
      <p:sp>
        <p:nvSpPr>
          <p:cNvPr id="78" name="ZoneTexte 77"/>
          <p:cNvSpPr txBox="1"/>
          <p:nvPr/>
        </p:nvSpPr>
        <p:spPr>
          <a:xfrm>
            <a:off x="214282" y="5090710"/>
            <a:ext cx="2286016" cy="338554"/>
          </a:xfrm>
          <a:prstGeom prst="rect">
            <a:avLst/>
          </a:prstGeom>
          <a:noFill/>
        </p:spPr>
        <p:txBody>
          <a:bodyPr wrap="square" rtlCol="0">
            <a:spAutoFit/>
          </a:bodyPr>
          <a:lstStyle/>
          <a:p>
            <a:pPr algn="justLow" rtl="1">
              <a:buClr>
                <a:schemeClr val="tx2"/>
              </a:buClr>
              <a:buFont typeface="Wingdings" pitchFamily="2" charset="2"/>
              <a:buChar char="v"/>
            </a:pPr>
            <a:r>
              <a:rPr lang="ar-TN" sz="800" dirty="0" smtClean="0">
                <a:latin typeface="Andalus" pitchFamily="18" charset="-78"/>
                <a:cs typeface="Andalus" pitchFamily="18" charset="-78"/>
              </a:rPr>
              <a:t>القيام بمختلف المهمات الأخرى التي تندرج في ميدان ضمان الحماية المدنية على النطاق الوطني الجهوي.</a:t>
            </a:r>
            <a:endParaRPr lang="fr-FR" sz="800" dirty="0">
              <a:latin typeface="Andalus" pitchFamily="18" charset="-78"/>
              <a:cs typeface="Andalus" pitchFamily="18" charset="-78"/>
            </a:endParaRPr>
          </a:p>
        </p:txBody>
      </p:sp>
      <p:sp>
        <p:nvSpPr>
          <p:cNvPr id="79" name="ZoneTexte 78"/>
          <p:cNvSpPr txBox="1"/>
          <p:nvPr/>
        </p:nvSpPr>
        <p:spPr>
          <a:xfrm>
            <a:off x="928630" y="5600356"/>
            <a:ext cx="1571668" cy="584775"/>
          </a:xfrm>
          <a:prstGeom prst="rect">
            <a:avLst/>
          </a:prstGeom>
          <a:noFill/>
        </p:spPr>
        <p:txBody>
          <a:bodyPr wrap="square" rtlCol="0">
            <a:spAutoFit/>
          </a:bodyPr>
          <a:lstStyle/>
          <a:p>
            <a:pPr algn="r" rtl="1">
              <a:buClr>
                <a:srgbClr val="FF0000"/>
              </a:buClr>
              <a:buFont typeface="Wingdings" pitchFamily="2" charset="2"/>
              <a:buChar char="q"/>
            </a:pPr>
            <a:r>
              <a:rPr lang="ar-TN" sz="800" dirty="0" smtClean="0">
                <a:latin typeface="Andalus" pitchFamily="18" charset="-78"/>
                <a:cs typeface="Andalus" pitchFamily="18" charset="-78"/>
              </a:rPr>
              <a:t>التحول إلى المقر الجديد للديوان الوطني للحماية المدنية.</a:t>
            </a:r>
          </a:p>
          <a:p>
            <a:pPr algn="r" rtl="1"/>
            <a:r>
              <a:rPr lang="ar-TN" sz="800" dirty="0" smtClean="0">
                <a:latin typeface="Andalus" pitchFamily="18" charset="-78"/>
                <a:cs typeface="Andalus" pitchFamily="18" charset="-78"/>
              </a:rPr>
              <a:t>شارع البورصة ضفاف البحيرة 2 حلق الوادي 1053 تونس</a:t>
            </a:r>
            <a:endParaRPr lang="fr-FR" sz="800" dirty="0">
              <a:latin typeface="Andalus" pitchFamily="18" charset="-78"/>
              <a:cs typeface="Andalus" pitchFamily="18" charset="-78"/>
            </a:endParaRPr>
          </a:p>
        </p:txBody>
      </p:sp>
      <p:sp>
        <p:nvSpPr>
          <p:cNvPr id="80" name="ZoneTexte 79"/>
          <p:cNvSpPr txBox="1"/>
          <p:nvPr/>
        </p:nvSpPr>
        <p:spPr>
          <a:xfrm>
            <a:off x="2214546" y="5599226"/>
            <a:ext cx="1214422" cy="215444"/>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1"/>
            <a:r>
              <a:rPr lang="ar-TN" sz="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01أفريل 2014</a:t>
            </a:r>
            <a:endParaRPr lang="fr-FR" sz="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
        <p:nvSpPr>
          <p:cNvPr id="81" name="Rectangle 80"/>
          <p:cNvSpPr/>
          <p:nvPr/>
        </p:nvSpPr>
        <p:spPr>
          <a:xfrm>
            <a:off x="400670" y="428604"/>
            <a:ext cx="2528256" cy="307777"/>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TN" sz="1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إحداث الديوان الوطني للحماية المدنية</a:t>
            </a:r>
            <a:endParaRPr lang="fr-FR" sz="1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pic>
        <p:nvPicPr>
          <p:cNvPr id="82" name="Picture 28" descr="C:\Users\onpc\Desktop\triaa\صور واجعة الديوان\DSC02864.JPG"/>
          <p:cNvPicPr>
            <a:picLocks noChangeAspect="1" noChangeArrowheads="1"/>
          </p:cNvPicPr>
          <p:nvPr/>
        </p:nvPicPr>
        <p:blipFill>
          <a:blip r:embed="rId2" cstate="print"/>
          <a:srcRect/>
          <a:stretch>
            <a:fillRect/>
          </a:stretch>
        </p:blipFill>
        <p:spPr bwMode="auto">
          <a:xfrm>
            <a:off x="285720" y="928670"/>
            <a:ext cx="1000132" cy="750078"/>
          </a:xfrm>
          <a:prstGeom prst="rect">
            <a:avLst/>
          </a:prstGeom>
          <a:ln>
            <a:noFill/>
          </a:ln>
          <a:effectLst>
            <a:outerShdw blurRad="292100" dist="139700" dir="2700000" algn="tl" rotWithShape="0">
              <a:srgbClr val="333333">
                <a:alpha val="65000"/>
              </a:srgbClr>
            </a:outerShdw>
          </a:effectLst>
        </p:spPr>
      </p:pic>
      <p:pic>
        <p:nvPicPr>
          <p:cNvPr id="83" name="Picture 2" descr="H:\103___05\IMG_0013.JPG"/>
          <p:cNvPicPr>
            <a:picLocks noChangeAspect="1" noChangeArrowheads="1"/>
          </p:cNvPicPr>
          <p:nvPr/>
        </p:nvPicPr>
        <p:blipFill>
          <a:blip r:embed="rId3" cstate="print"/>
          <a:srcRect/>
          <a:stretch>
            <a:fillRect/>
          </a:stretch>
        </p:blipFill>
        <p:spPr bwMode="auto">
          <a:xfrm>
            <a:off x="282306" y="5500702"/>
            <a:ext cx="717794" cy="829040"/>
          </a:xfrm>
          <a:prstGeom prst="rect">
            <a:avLst/>
          </a:prstGeom>
          <a:ln>
            <a:noFill/>
          </a:ln>
          <a:effectLst>
            <a:outerShdw blurRad="292100" dist="139700" dir="2700000" algn="tl" rotWithShape="0">
              <a:srgbClr val="333333">
                <a:alpha val="65000"/>
              </a:srgbClr>
            </a:outerShdw>
          </a:effectLst>
        </p:spPr>
      </p:pic>
      <p:pic>
        <p:nvPicPr>
          <p:cNvPr id="85" name="Picture 2" descr="C:\Documents and Settings\Administrateur\Bureau\التحسيس\EPSN0330.JPG"/>
          <p:cNvPicPr>
            <a:picLocks noChangeAspect="1" noChangeArrowheads="1"/>
          </p:cNvPicPr>
          <p:nvPr/>
        </p:nvPicPr>
        <p:blipFill>
          <a:blip r:embed="rId4" cstate="print"/>
          <a:srcRect/>
          <a:stretch>
            <a:fillRect/>
          </a:stretch>
        </p:blipFill>
        <p:spPr bwMode="auto">
          <a:xfrm>
            <a:off x="281368" y="2643182"/>
            <a:ext cx="718732" cy="571504"/>
          </a:xfrm>
          <a:prstGeom prst="rect">
            <a:avLst/>
          </a:prstGeom>
          <a:ln>
            <a:noFill/>
          </a:ln>
          <a:effectLst>
            <a:outerShdw blurRad="292100" dist="139700" dir="2700000" algn="tl" rotWithShape="0">
              <a:srgbClr val="333333">
                <a:alpha val="65000"/>
              </a:srgbClr>
            </a:outerShdw>
          </a:effectLst>
        </p:spPr>
      </p:pic>
      <p:pic>
        <p:nvPicPr>
          <p:cNvPr id="86" name="Picture 5" descr="C:\Documents and Settings\Administrateur\Bureau\صور قديمة مختلفة حول أنشطة الحماية المدنية\الثلوج بجندوبة\EPSN0581.JPG"/>
          <p:cNvPicPr>
            <a:picLocks noChangeAspect="1" noChangeArrowheads="1"/>
          </p:cNvPicPr>
          <p:nvPr/>
        </p:nvPicPr>
        <p:blipFill>
          <a:blip r:embed="rId5" cstate="print"/>
          <a:srcRect/>
          <a:stretch>
            <a:fillRect/>
          </a:stretch>
        </p:blipFill>
        <p:spPr bwMode="auto">
          <a:xfrm>
            <a:off x="309567" y="4196984"/>
            <a:ext cx="690533" cy="517900"/>
          </a:xfrm>
          <a:prstGeom prst="rect">
            <a:avLst/>
          </a:prstGeom>
          <a:ln>
            <a:noFill/>
          </a:ln>
          <a:effectLst>
            <a:outerShdw blurRad="292100" dist="139700" dir="2700000" algn="tl" rotWithShape="0">
              <a:srgbClr val="333333">
                <a:alpha val="65000"/>
              </a:srgbClr>
            </a:outerShdw>
          </a:effectLst>
        </p:spPr>
      </p:pic>
      <p:sp>
        <p:nvSpPr>
          <p:cNvPr id="27" name="ZoneTexte 26"/>
          <p:cNvSpPr txBox="1"/>
          <p:nvPr/>
        </p:nvSpPr>
        <p:spPr>
          <a:xfrm>
            <a:off x="2786050" y="406579"/>
            <a:ext cx="3643338" cy="307777"/>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1"/>
            <a:r>
              <a:rPr lang="ar-TN" sz="1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نشأة الحماية المدنية بالجمهورية التونسية</a:t>
            </a:r>
            <a:endParaRPr lang="fr-FR" sz="1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698</Words>
  <Application>Microsoft Office PowerPoint</Application>
  <PresentationFormat>Affichage à l'écran (4:3)</PresentationFormat>
  <Paragraphs>58</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Thème Office</vt:lpstr>
      <vt:lpstr>Diapositive 1</vt:lpstr>
      <vt:lpstr>Diapositive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69</cp:revision>
  <dcterms:created xsi:type="dcterms:W3CDTF">2016-06-08T11:39:00Z</dcterms:created>
  <dcterms:modified xsi:type="dcterms:W3CDTF">2016-06-23T11:19:14Z</dcterms:modified>
</cp:coreProperties>
</file>